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0"/>
  </p:notesMasterIdLst>
  <p:sldIdLst>
    <p:sldId id="269" r:id="rId2"/>
    <p:sldId id="276" r:id="rId3"/>
    <p:sldId id="277" r:id="rId4"/>
    <p:sldId id="291" r:id="rId5"/>
    <p:sldId id="280" r:id="rId6"/>
    <p:sldId id="300" r:id="rId7"/>
    <p:sldId id="317" r:id="rId8"/>
    <p:sldId id="318" r:id="rId9"/>
    <p:sldId id="319" r:id="rId10"/>
    <p:sldId id="320" r:id="rId11"/>
    <p:sldId id="321" r:id="rId12"/>
    <p:sldId id="324" r:id="rId13"/>
    <p:sldId id="325" r:id="rId14"/>
    <p:sldId id="323" r:id="rId15"/>
    <p:sldId id="322" r:id="rId16"/>
    <p:sldId id="296" r:id="rId17"/>
    <p:sldId id="297" r:id="rId18"/>
    <p:sldId id="298" r:id="rId19"/>
    <p:sldId id="292" r:id="rId20"/>
    <p:sldId id="310" r:id="rId21"/>
    <p:sldId id="314" r:id="rId22"/>
    <p:sldId id="326" r:id="rId23"/>
    <p:sldId id="315" r:id="rId24"/>
    <p:sldId id="316" r:id="rId25"/>
    <p:sldId id="312" r:id="rId26"/>
    <p:sldId id="313" r:id="rId27"/>
    <p:sldId id="311" r:id="rId28"/>
    <p:sldId id="305" r:id="rId2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30" autoAdjust="0"/>
  </p:normalViewPr>
  <p:slideViewPr>
    <p:cSldViewPr>
      <p:cViewPr>
        <p:scale>
          <a:sx n="77" d="100"/>
          <a:sy n="77" d="100"/>
        </p:scale>
        <p:origin x="-1146" y="102"/>
      </p:cViewPr>
      <p:guideLst>
        <p:guide orient="horz" pos="2160"/>
        <p:guide pos="2880"/>
      </p:guideLst>
    </p:cSldViewPr>
  </p:slideViewPr>
  <p:outlineViewPr>
    <p:cViewPr>
      <p:scale>
        <a:sx n="33" d="100"/>
        <a:sy n="33" d="100"/>
      </p:scale>
      <p:origin x="0" y="-144"/>
    </p:cViewPr>
  </p:outlin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7C7E47-7BA5-4BDE-825F-99105A54A119}" type="datetimeFigureOut">
              <a:rPr lang="es-MX" smtClean="0"/>
              <a:t>16/12/2015</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0A140E-2379-476F-AF30-DCCAD20ECE91}" type="slidenum">
              <a:rPr lang="es-MX" smtClean="0"/>
              <a:t>‹Nº›</a:t>
            </a:fld>
            <a:endParaRPr lang="es-MX"/>
          </a:p>
        </p:txBody>
      </p:sp>
    </p:spTree>
    <p:extLst>
      <p:ext uri="{BB962C8B-B14F-4D97-AF65-F5344CB8AC3E}">
        <p14:creationId xmlns:p14="http://schemas.microsoft.com/office/powerpoint/2010/main" val="414729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0A140E-2379-476F-AF30-DCCAD20ECE91}" type="slidenum">
              <a:rPr lang="es-MX" smtClean="0"/>
              <a:t>1</a:t>
            </a:fld>
            <a:endParaRPr lang="es-MX"/>
          </a:p>
        </p:txBody>
      </p:sp>
    </p:spTree>
    <p:extLst>
      <p:ext uri="{BB962C8B-B14F-4D97-AF65-F5344CB8AC3E}">
        <p14:creationId xmlns:p14="http://schemas.microsoft.com/office/powerpoint/2010/main" val="290207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0A140E-2379-476F-AF30-DCCAD20ECE91}" type="slidenum">
              <a:rPr lang="es-MX" smtClean="0"/>
              <a:t>2</a:t>
            </a:fld>
            <a:endParaRPr lang="es-MX"/>
          </a:p>
        </p:txBody>
      </p:sp>
    </p:spTree>
    <p:extLst>
      <p:ext uri="{BB962C8B-B14F-4D97-AF65-F5344CB8AC3E}">
        <p14:creationId xmlns:p14="http://schemas.microsoft.com/office/powerpoint/2010/main" val="331183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0A140E-2379-476F-AF30-DCCAD20ECE91}" type="slidenum">
              <a:rPr lang="es-MX" smtClean="0"/>
              <a:t>3</a:t>
            </a:fld>
            <a:endParaRPr lang="es-MX"/>
          </a:p>
        </p:txBody>
      </p:sp>
    </p:spTree>
    <p:extLst>
      <p:ext uri="{BB962C8B-B14F-4D97-AF65-F5344CB8AC3E}">
        <p14:creationId xmlns:p14="http://schemas.microsoft.com/office/powerpoint/2010/main" val="2669693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1F0A140E-2379-476F-AF30-DCCAD20ECE91}" type="slidenum">
              <a:rPr lang="es-MX" smtClean="0"/>
              <a:t>4</a:t>
            </a:fld>
            <a:endParaRPr lang="es-MX"/>
          </a:p>
        </p:txBody>
      </p:sp>
    </p:spTree>
    <p:extLst>
      <p:ext uri="{BB962C8B-B14F-4D97-AF65-F5344CB8AC3E}">
        <p14:creationId xmlns:p14="http://schemas.microsoft.com/office/powerpoint/2010/main" val="338969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1F0A140E-2379-476F-AF30-DCCAD20ECE91}" type="slidenum">
              <a:rPr lang="es-MX" smtClean="0"/>
              <a:t>9</a:t>
            </a:fld>
            <a:endParaRPr lang="es-MX"/>
          </a:p>
        </p:txBody>
      </p:sp>
    </p:spTree>
    <p:extLst>
      <p:ext uri="{BB962C8B-B14F-4D97-AF65-F5344CB8AC3E}">
        <p14:creationId xmlns:p14="http://schemas.microsoft.com/office/powerpoint/2010/main" val="105082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B6A1C79-E0AD-438C-8317-192DDF6BEEF8}" type="datetime1">
              <a:rPr lang="es-MX" smtClean="0"/>
              <a:t>16/12/2015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6F41232-B388-4B1D-9D96-79B8AB22DD6C}" type="datetime1">
              <a:rPr lang="es-MX" smtClean="0"/>
              <a:t>16/12/2015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F498D39E-5B4F-44B4-894E-7EC7DAF44F75}" type="datetime1">
              <a:rPr lang="es-MX" smtClean="0"/>
              <a:t>16/12/2015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146D3477-E135-4A50-8987-24D5BB66A865}" type="datetime1">
              <a:rPr lang="es-MX" smtClean="0"/>
              <a:t>16/12/2015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D8BE1A1-D10E-4B6D-B01E-5D00A19565DF}" type="datetime1">
              <a:rPr lang="es-MX" smtClean="0"/>
              <a:t>16/12/2015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F97141C-ED8C-4BC4-8C35-EE1AB9F96CAE}" type="datetime1">
              <a:rPr lang="es-MX" smtClean="0"/>
              <a:t>16/12/2015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C8784B24-4431-4E36-AF02-228F900AB1E3}" type="datetime1">
              <a:rPr lang="es-MX" smtClean="0"/>
              <a:t>16/12/2015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7989263F-9078-4D26-BA85-94E3B1F2B6E8}" type="datetime1">
              <a:rPr lang="es-MX" smtClean="0"/>
              <a:t>16/12/2015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62667E-AAAF-4B18-AE6C-30FE17001A58}" type="datetime1">
              <a:rPr lang="es-MX" smtClean="0"/>
              <a:t>16/12/2015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84960AB-56A8-4290-9210-164452CD4D77}" type="slidenum">
              <a:rPr lang="es-MX" smtClean="0"/>
              <a:t>‹Nº›</a:t>
            </a:fld>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CF72CF-C824-452B-AA7F-ED7FBB9B4D84}" type="datetime1">
              <a:rPr lang="es-MX" smtClean="0"/>
              <a:t>16/12/2015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84960AB-56A8-4290-9210-164452CD4D77}" type="slidenum">
              <a:rPr lang="es-MX" smtClean="0"/>
              <a:t>‹Nº›</a:t>
            </a:fld>
            <a:endParaRPr lang="es-MX"/>
          </a:p>
        </p:txBody>
      </p:sp>
      <p:sp>
        <p:nvSpPr>
          <p:cNvPr id="9" name="Content Placeholder 8"/>
          <p:cNvSpPr>
            <a:spLocks noGrp="1"/>
          </p:cNvSpPr>
          <p:nvPr>
            <p:ph sz="quarter" idx="13"/>
          </p:nvPr>
        </p:nvSpPr>
        <p:spPr>
          <a:xfrm>
            <a:off x="304800" y="381000"/>
            <a:ext cx="7772400" cy="494284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8" name="Date Placeholder 7"/>
          <p:cNvSpPr>
            <a:spLocks noGrp="1"/>
          </p:cNvSpPr>
          <p:nvPr>
            <p:ph type="dt" sz="half" idx="10"/>
          </p:nvPr>
        </p:nvSpPr>
        <p:spPr/>
        <p:txBody>
          <a:bodyPr/>
          <a:lstStyle/>
          <a:p>
            <a:fld id="{FF77F286-C291-46E2-A3AC-CFFD446B5617}" type="datetime1">
              <a:rPr lang="es-MX" smtClean="0"/>
              <a:t>16/12/2015</a:t>
            </a:fld>
            <a:endParaRPr lang="es-MX"/>
          </a:p>
        </p:txBody>
      </p:sp>
      <p:sp>
        <p:nvSpPr>
          <p:cNvPr id="9" name="Slide Number Placeholder 8"/>
          <p:cNvSpPr>
            <a:spLocks noGrp="1"/>
          </p:cNvSpPr>
          <p:nvPr>
            <p:ph type="sldNum" sz="quarter" idx="11"/>
          </p:nvPr>
        </p:nvSpPr>
        <p:spPr/>
        <p:txBody>
          <a:bodyPr/>
          <a:lstStyle/>
          <a:p>
            <a:fld id="{584960AB-56A8-4290-9210-164452CD4D77}" type="slidenum">
              <a:rPr lang="es-MX" smtClean="0"/>
              <a:t>‹Nº›</a:t>
            </a:fld>
            <a:endParaRPr lang="es-MX"/>
          </a:p>
        </p:txBody>
      </p:sp>
      <p:sp>
        <p:nvSpPr>
          <p:cNvPr id="10" name="Footer Placeholder 9"/>
          <p:cNvSpPr>
            <a:spLocks noGrp="1"/>
          </p:cNvSpPr>
          <p:nvPr>
            <p:ph type="ftr" sz="quarter" idx="12"/>
          </p:nvPr>
        </p:nvSpPr>
        <p:spPr/>
        <p:txBody>
          <a:bodyPr/>
          <a:lstStyle/>
          <a:p>
            <a:endParaRPr lang="es-MX"/>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84960AB-56A8-4290-9210-164452CD4D77}" type="slidenum">
              <a:rPr lang="es-MX" smtClean="0"/>
              <a:t>‹Nº›</a:t>
            </a:fld>
            <a:endParaRPr lang="es-MX"/>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s-MX"/>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0B77E79-FABC-4EBB-A9E7-9BD2BAE7684F}" type="datetime1">
              <a:rPr lang="es-MX" smtClean="0"/>
              <a:t>16/12/2015</a:t>
            </a:fld>
            <a:endParaRPr lang="es-MX"/>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oleObject" Target="../embeddings/oleObject1.bin"/><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395536" y="188640"/>
            <a:ext cx="7572428" cy="6678751"/>
          </a:xfrm>
          <a:prstGeom prst="rect">
            <a:avLst/>
          </a:prstGeom>
          <a:noFill/>
        </p:spPr>
        <p:txBody>
          <a:bodyPr wrap="square" rtlCol="0">
            <a:spAutoFit/>
          </a:bodyPr>
          <a:lstStyle/>
          <a:p>
            <a:pPr algn="ctr"/>
            <a:r>
              <a:rPr lang="es-ES" sz="2400" b="1" dirty="0" smtClean="0">
                <a:latin typeface="LM Roman 10" pitchFamily="50" charset="0"/>
              </a:rPr>
              <a:t>Institutito Politécnico Nacional</a:t>
            </a:r>
            <a:endParaRPr lang="es-ES" sz="2400" dirty="0" smtClean="0">
              <a:latin typeface="LM Roman 10" pitchFamily="50" charset="0"/>
            </a:endParaRPr>
          </a:p>
          <a:p>
            <a:pPr algn="ctr"/>
            <a:r>
              <a:rPr lang="es-ES" sz="2400" dirty="0" smtClean="0">
                <a:latin typeface="LM Roman 10" pitchFamily="50" charset="0"/>
              </a:rPr>
              <a:t>Unidad Profesional Interdisciplinaria en </a:t>
            </a:r>
          </a:p>
          <a:p>
            <a:pPr algn="ctr"/>
            <a:r>
              <a:rPr lang="es-ES" sz="2400" dirty="0" smtClean="0">
                <a:latin typeface="LM Roman 10" pitchFamily="50" charset="0"/>
              </a:rPr>
              <a:t>Ingeniería y Tecnologías Avanzadas</a:t>
            </a:r>
          </a:p>
          <a:p>
            <a:pPr algn="ctr"/>
            <a:endParaRPr lang="es-ES" sz="2400" dirty="0" smtClean="0">
              <a:latin typeface="LM Roman 10" pitchFamily="50" charset="0"/>
            </a:endParaRPr>
          </a:p>
          <a:p>
            <a:pPr algn="ctr"/>
            <a:r>
              <a:rPr lang="es-ES" sz="2400" u="sng" dirty="0" smtClean="0">
                <a:latin typeface="LM Roman 10" pitchFamily="50" charset="0"/>
              </a:rPr>
              <a:t>Prototipo de </a:t>
            </a:r>
            <a:r>
              <a:rPr lang="es-ES" sz="2400" u="sng" dirty="0">
                <a:latin typeface="LM Roman 10" pitchFamily="50" charset="0"/>
              </a:rPr>
              <a:t>c</a:t>
            </a:r>
            <a:r>
              <a:rPr lang="es-ES" sz="2400" u="sng" dirty="0" smtClean="0">
                <a:latin typeface="LM Roman 10" pitchFamily="50" charset="0"/>
              </a:rPr>
              <a:t>élula de empaquetado semiautónoma asistido por visión artificial.</a:t>
            </a:r>
          </a:p>
          <a:p>
            <a:pPr algn="ctr"/>
            <a:endParaRPr lang="es-ES" sz="2400" u="sng" dirty="0" smtClean="0">
              <a:latin typeface="LM Roman 10" pitchFamily="50" charset="0"/>
            </a:endParaRPr>
          </a:p>
          <a:p>
            <a:pPr algn="ctr"/>
            <a:r>
              <a:rPr lang="es-ES" dirty="0">
                <a:latin typeface="LM Roman 10" pitchFamily="50" charset="0"/>
              </a:rPr>
              <a:t>Edgar Rodrigo Arredondo Basurto </a:t>
            </a:r>
            <a:endParaRPr lang="es-ES" dirty="0" smtClean="0">
              <a:latin typeface="LM Roman 10" pitchFamily="50" charset="0"/>
            </a:endParaRPr>
          </a:p>
          <a:p>
            <a:pPr algn="ctr"/>
            <a:r>
              <a:rPr lang="es-ES" dirty="0">
                <a:latin typeface="LM Roman 10" pitchFamily="50" charset="0"/>
              </a:rPr>
              <a:t>Sergio Alejandro Menchaca </a:t>
            </a:r>
            <a:r>
              <a:rPr lang="es-ES" dirty="0" smtClean="0">
                <a:latin typeface="LM Roman 10" pitchFamily="50" charset="0"/>
              </a:rPr>
              <a:t>Puebla</a:t>
            </a:r>
          </a:p>
          <a:p>
            <a:pPr algn="ctr"/>
            <a:r>
              <a:rPr lang="es-ES" dirty="0">
                <a:latin typeface="LM Roman 10" pitchFamily="50" charset="0"/>
              </a:rPr>
              <a:t>Jaime </a:t>
            </a:r>
            <a:r>
              <a:rPr lang="es-ES" dirty="0" smtClean="0">
                <a:latin typeface="LM Roman 10" pitchFamily="50" charset="0"/>
              </a:rPr>
              <a:t>Vega </a:t>
            </a:r>
            <a:r>
              <a:rPr lang="es-ES" dirty="0">
                <a:latin typeface="LM Roman 10" pitchFamily="50" charset="0"/>
              </a:rPr>
              <a:t>García</a:t>
            </a:r>
            <a:endParaRPr lang="es-ES" dirty="0" smtClean="0">
              <a:latin typeface="LM Roman 10" pitchFamily="50" charset="0"/>
            </a:endParaRPr>
          </a:p>
          <a:p>
            <a:pPr algn="ctr"/>
            <a:endParaRPr lang="es-ES" sz="2000" dirty="0">
              <a:latin typeface="LM Roman 10" pitchFamily="50" charset="0"/>
            </a:endParaRPr>
          </a:p>
          <a:p>
            <a:pPr algn="ctr"/>
            <a:r>
              <a:rPr lang="es-ES" dirty="0" smtClean="0">
                <a:latin typeface="LM Roman 10" pitchFamily="50" charset="0"/>
              </a:rPr>
              <a:t>Presidente</a:t>
            </a:r>
          </a:p>
          <a:p>
            <a:pPr algn="ctr"/>
            <a:r>
              <a:rPr lang="es-ES" dirty="0" smtClean="0">
                <a:latin typeface="LM Roman 10" pitchFamily="50" charset="0"/>
              </a:rPr>
              <a:t>Dr. Juan Manuel Peza Tapia</a:t>
            </a:r>
          </a:p>
          <a:p>
            <a:pPr algn="ctr"/>
            <a:endParaRPr lang="es-MX" sz="2400" dirty="0" smtClean="0">
              <a:latin typeface="LM Roman 10" pitchFamily="50" charset="0"/>
            </a:endParaRPr>
          </a:p>
          <a:p>
            <a:pPr algn="ctr"/>
            <a:r>
              <a:rPr lang="es-MX" dirty="0" smtClean="0">
                <a:latin typeface="LM Roman 10" pitchFamily="50" charset="0"/>
              </a:rPr>
              <a:t>Asesores</a:t>
            </a:r>
            <a:endParaRPr lang="es-MX" sz="2000" dirty="0" smtClean="0">
              <a:latin typeface="LM Roman 10" pitchFamily="50" charset="0"/>
            </a:endParaRPr>
          </a:p>
          <a:p>
            <a:pPr algn="ctr"/>
            <a:r>
              <a:rPr lang="es-ES" dirty="0">
                <a:latin typeface="LM Roman 10" pitchFamily="50" charset="0"/>
              </a:rPr>
              <a:t>Dr. Leonel Germán Corona </a:t>
            </a:r>
            <a:r>
              <a:rPr lang="es-ES" dirty="0" smtClean="0">
                <a:latin typeface="LM Roman 10" pitchFamily="50" charset="0"/>
              </a:rPr>
              <a:t>Ramírez</a:t>
            </a:r>
          </a:p>
          <a:p>
            <a:pPr algn="ctr"/>
            <a:r>
              <a:rPr lang="es-ES" dirty="0" smtClean="0">
                <a:latin typeface="LM Roman 10" pitchFamily="50" charset="0"/>
              </a:rPr>
              <a:t>M. En C. Alejandro Escamilla Navarro</a:t>
            </a:r>
          </a:p>
          <a:p>
            <a:pPr algn="ctr"/>
            <a:endParaRPr lang="es-ES" dirty="0">
              <a:latin typeface="LM Roman 10" pitchFamily="50" charset="0"/>
            </a:endParaRPr>
          </a:p>
          <a:p>
            <a:pPr algn="ctr"/>
            <a:r>
              <a:rPr lang="es-ES" dirty="0" smtClean="0">
                <a:latin typeface="LM Roman 10" pitchFamily="50" charset="0"/>
              </a:rPr>
              <a:t>Secretario</a:t>
            </a:r>
          </a:p>
          <a:p>
            <a:pPr algn="ctr"/>
            <a:r>
              <a:rPr lang="es-ES" dirty="0" smtClean="0">
                <a:latin typeface="LM Roman 10" pitchFamily="50" charset="0"/>
              </a:rPr>
              <a:t>M. En C. Mauricio Méndez Martínez</a:t>
            </a:r>
          </a:p>
          <a:p>
            <a:pPr algn="ctr"/>
            <a:endParaRPr lang="es-ES" dirty="0" smtClean="0">
              <a:latin typeface="LM Roman 10" pitchFamily="50" charset="0"/>
            </a:endParaRPr>
          </a:p>
        </p:txBody>
      </p:sp>
      <p:pic>
        <p:nvPicPr>
          <p:cNvPr id="4" name="3 Imagen" descr="http://www.autoriawcm.ipn.mx/wps/wcm/connect/2c4db280406a9382b350b3d05520cab7/logo_upiita.png?MOD=AJPERES"/>
          <p:cNvPicPr/>
          <p:nvPr/>
        </p:nvPicPr>
        <p:blipFill>
          <a:blip r:embed="rId3" cstate="print"/>
          <a:srcRect/>
          <a:stretch>
            <a:fillRect/>
          </a:stretch>
        </p:blipFill>
        <p:spPr bwMode="auto">
          <a:xfrm>
            <a:off x="7020272" y="199470"/>
            <a:ext cx="1357290" cy="1214446"/>
          </a:xfrm>
          <a:prstGeom prst="rect">
            <a:avLst/>
          </a:prstGeom>
          <a:noFill/>
          <a:ln w="9525">
            <a:noFill/>
            <a:miter lim="800000"/>
            <a:headEnd/>
            <a:tailEnd/>
          </a:ln>
        </p:spPr>
      </p:pic>
      <p:pic>
        <p:nvPicPr>
          <p:cNvPr id="5" name="4 Imagen" descr="Ipn Logo"/>
          <p:cNvPicPr/>
          <p:nvPr/>
        </p:nvPicPr>
        <p:blipFill>
          <a:blip r:embed="rId4" cstate="print"/>
          <a:srcRect/>
          <a:stretch>
            <a:fillRect/>
          </a:stretch>
        </p:blipFill>
        <p:spPr bwMode="auto">
          <a:xfrm>
            <a:off x="395536" y="199470"/>
            <a:ext cx="928694" cy="1357322"/>
          </a:xfrm>
          <a:prstGeom prst="rect">
            <a:avLst/>
          </a:prstGeom>
          <a:noFill/>
          <a:ln w="9525">
            <a:noFill/>
            <a:miter lim="800000"/>
            <a:headEnd/>
            <a:tailEnd/>
          </a:ln>
        </p:spPr>
      </p:pic>
    </p:spTree>
    <p:extLst>
      <p:ext uri="{BB962C8B-B14F-4D97-AF65-F5344CB8AC3E}">
        <p14:creationId xmlns:p14="http://schemas.microsoft.com/office/powerpoint/2010/main" val="1545137116"/>
      </p:ext>
    </p:extLst>
  </p:cSld>
  <p:clrMapOvr>
    <a:masterClrMapping/>
  </p:clrMapOvr>
  <mc:AlternateContent xmlns:mc="http://schemas.openxmlformats.org/markup-compatibility/2006" xmlns:p14="http://schemas.microsoft.com/office/powerpoint/2010/main">
    <mc:Choice Requires="p14">
      <p:transition spd="slow" p14:dur="6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28010" y="1217725"/>
            <a:ext cx="3940818" cy="1015663"/>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latin typeface="LM Roman 10" pitchFamily="50" charset="0"/>
              </a:rPr>
              <a:t>Tornillo de potencia </a:t>
            </a:r>
            <a:r>
              <a:rPr lang="es-MX" sz="2000" dirty="0" err="1" smtClean="0">
                <a:latin typeface="LM Roman 10" pitchFamily="50" charset="0"/>
              </a:rPr>
              <a:t>acme</a:t>
            </a:r>
            <a:r>
              <a:rPr lang="es-MX" sz="2000" dirty="0" smtClean="0">
                <a:latin typeface="LM Roman 10" pitchFamily="50" charset="0"/>
              </a:rPr>
              <a:t> [3] de media pulgada y 6 roscas por pulgada (figura 4.6).</a:t>
            </a:r>
          </a:p>
        </p:txBody>
      </p:sp>
      <p:sp>
        <p:nvSpPr>
          <p:cNvPr id="5" name="4 CuadroTexto"/>
          <p:cNvSpPr txBox="1"/>
          <p:nvPr/>
        </p:nvSpPr>
        <p:spPr>
          <a:xfrm>
            <a:off x="683568" y="4711843"/>
            <a:ext cx="2871936" cy="584775"/>
          </a:xfrm>
          <a:prstGeom prst="rect">
            <a:avLst/>
          </a:prstGeom>
          <a:noFill/>
        </p:spPr>
        <p:txBody>
          <a:bodyPr wrap="square" rtlCol="0">
            <a:spAutoFit/>
          </a:bodyPr>
          <a:lstStyle/>
          <a:p>
            <a:pPr indent="457200" algn="just"/>
            <a:endParaRPr lang="es-MX" sz="1600" dirty="0" smtClean="0">
              <a:latin typeface="LM Roman 10" pitchFamily="50" charset="0"/>
            </a:endParaRPr>
          </a:p>
          <a:p>
            <a:pPr algn="just"/>
            <a:r>
              <a:rPr lang="es-MX" sz="1600" dirty="0" smtClean="0">
                <a:latin typeface="LM Roman 10" pitchFamily="50" charset="0"/>
              </a:rPr>
              <a:t>Figura 4.6. Rosca </a:t>
            </a:r>
            <a:r>
              <a:rPr lang="es-MX" sz="1600" dirty="0" err="1" smtClean="0">
                <a:latin typeface="LM Roman 10" pitchFamily="50" charset="0"/>
              </a:rPr>
              <a:t>acme</a:t>
            </a:r>
            <a:r>
              <a:rPr lang="es-MX" sz="1600" dirty="0" smtClean="0">
                <a:latin typeface="LM Roman 10" pitchFamily="50" charset="0"/>
              </a:rPr>
              <a:t>.</a:t>
            </a:r>
            <a:endParaRPr lang="es-MX" sz="1600" dirty="0">
              <a:latin typeface="LM Roman 10" pitchFamily="50" charset="0"/>
            </a:endParaRPr>
          </a:p>
        </p:txBody>
      </p:sp>
      <p:sp>
        <p:nvSpPr>
          <p:cNvPr id="14" name="13 CuadroTexto"/>
          <p:cNvSpPr txBox="1"/>
          <p:nvPr/>
        </p:nvSpPr>
        <p:spPr>
          <a:xfrm>
            <a:off x="4574357" y="4906800"/>
            <a:ext cx="3310011" cy="830997"/>
          </a:xfrm>
          <a:prstGeom prst="rect">
            <a:avLst/>
          </a:prstGeom>
          <a:noFill/>
        </p:spPr>
        <p:txBody>
          <a:bodyPr wrap="square" rtlCol="0">
            <a:spAutoFit/>
          </a:bodyPr>
          <a:lstStyle/>
          <a:p>
            <a:pPr indent="457200" algn="just"/>
            <a:endParaRPr lang="es-MX" sz="1600" dirty="0" smtClean="0">
              <a:latin typeface="LM Roman 10" pitchFamily="50" charset="0"/>
            </a:endParaRPr>
          </a:p>
          <a:p>
            <a:pPr algn="just"/>
            <a:r>
              <a:rPr lang="es-MX" sz="1600" dirty="0" smtClean="0">
                <a:latin typeface="LM Roman 10" pitchFamily="50" charset="0"/>
              </a:rPr>
              <a:t>Figura 4.7. Actuador adquirido (Nema 17).</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10</a:t>
            </a:fld>
            <a:endParaRPr lang="es-MX"/>
          </a:p>
        </p:txBody>
      </p:sp>
      <p:pic>
        <p:nvPicPr>
          <p:cNvPr id="9" name="Picture 2" descr="https://upload.wikimedia.org/wikipedia/commons/thumb/b/bd/Acme_thread.svg/2000px-Acme_thread.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777" y="3284984"/>
            <a:ext cx="4021051" cy="1674768"/>
          </a:xfrm>
          <a:prstGeom prst="rect">
            <a:avLst/>
          </a:prstGeom>
          <a:noFill/>
          <a:extLst>
            <a:ext uri="{909E8E84-426E-40DD-AFC4-6F175D3DCCD1}">
              <a14:hiddenFill xmlns:a14="http://schemas.microsoft.com/office/drawing/2010/main">
                <a:solidFill>
                  <a:srgbClr val="FFFFFF"/>
                </a:solidFill>
              </a14:hiddenFill>
            </a:ext>
          </a:extLst>
        </p:spPr>
      </p:pic>
      <p:sp>
        <p:nvSpPr>
          <p:cNvPr id="12" name="9 CuadroTexto"/>
          <p:cNvSpPr txBox="1"/>
          <p:nvPr/>
        </p:nvSpPr>
        <p:spPr>
          <a:xfrm>
            <a:off x="11194" y="6021288"/>
            <a:ext cx="8449238" cy="523220"/>
          </a:xfrm>
          <a:prstGeom prst="rect">
            <a:avLst/>
          </a:prstGeom>
          <a:noFill/>
        </p:spPr>
        <p:txBody>
          <a:bodyPr wrap="square" rtlCol="0">
            <a:spAutoFit/>
          </a:bodyPr>
          <a:lstStyle/>
          <a:p>
            <a:pPr indent="457200" algn="just"/>
            <a:endParaRPr lang="es-MX" sz="1400" dirty="0" smtClean="0">
              <a:latin typeface="LM Roman 10" pitchFamily="50" charset="0"/>
            </a:endParaRPr>
          </a:p>
          <a:p>
            <a:pPr algn="just"/>
            <a:r>
              <a:rPr lang="es-MX" sz="1400" dirty="0" smtClean="0">
                <a:latin typeface="LM Roman 10" pitchFamily="50" charset="0"/>
              </a:rPr>
              <a:t>[3] </a:t>
            </a:r>
            <a:r>
              <a:rPr lang="es-MX" sz="1400" dirty="0" err="1" smtClean="0">
                <a:latin typeface="LM Roman 10" pitchFamily="50" charset="0"/>
              </a:rPr>
              <a:t>Mott</a:t>
            </a:r>
            <a:r>
              <a:rPr lang="es-MX" sz="1400" dirty="0" smtClean="0">
                <a:latin typeface="LM Roman 10" pitchFamily="50" charset="0"/>
              </a:rPr>
              <a:t>. Robert L., (2006). </a:t>
            </a:r>
            <a:r>
              <a:rPr lang="es-MX" sz="1400" i="1" dirty="0" smtClean="0">
                <a:latin typeface="LM Roman 10" pitchFamily="50" charset="0"/>
              </a:rPr>
              <a:t>Diseño de elementos de máquinas.</a:t>
            </a:r>
            <a:r>
              <a:rPr lang="es-MX" sz="1400" dirty="0" smtClean="0">
                <a:latin typeface="LM Roman 10" pitchFamily="50" charset="0"/>
              </a:rPr>
              <a:t> Editorial Pearson, cuarta edición.</a:t>
            </a:r>
            <a:endParaRPr lang="es-MX" sz="1400" dirty="0">
              <a:latin typeface="LM Roman 10" pitchFamily="50" charset="0"/>
            </a:endParaRPr>
          </a:p>
        </p:txBody>
      </p:sp>
      <p:cxnSp>
        <p:nvCxnSpPr>
          <p:cNvPr id="15" name="2 Conector recto"/>
          <p:cNvCxnSpPr/>
          <p:nvPr/>
        </p:nvCxnSpPr>
        <p:spPr>
          <a:xfrm>
            <a:off x="0" y="6021288"/>
            <a:ext cx="84604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15 Imagen" descr="http://www.phidgets.com/images/3303_0_Web.jpg"/>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852936"/>
            <a:ext cx="3429000" cy="2228850"/>
          </a:xfrm>
          <a:prstGeom prst="rect">
            <a:avLst/>
          </a:prstGeom>
          <a:noFill/>
          <a:ln>
            <a:noFill/>
          </a:ln>
        </p:spPr>
      </p:pic>
      <p:sp>
        <p:nvSpPr>
          <p:cNvPr id="17" name="1 Título"/>
          <p:cNvSpPr txBox="1">
            <a:spLocks/>
          </p:cNvSpPr>
          <p:nvPr/>
        </p:nvSpPr>
        <p:spPr>
          <a:xfrm>
            <a:off x="488408" y="134608"/>
            <a:ext cx="7560840" cy="702105"/>
          </a:xfrm>
          <a:prstGeom prst="rect">
            <a:avLst/>
          </a:prstGeom>
        </p:spPr>
        <p:txBody>
          <a:bodyPr rIns="91440" anchor="b">
            <a:normAutofit fontScale="92500" lnSpcReduction="1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sp>
        <p:nvSpPr>
          <p:cNvPr id="13" name="10 CuadroTexto"/>
          <p:cNvSpPr txBox="1"/>
          <p:nvPr/>
        </p:nvSpPr>
        <p:spPr>
          <a:xfrm>
            <a:off x="4423127" y="1166371"/>
            <a:ext cx="3749273" cy="1631216"/>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latin typeface="LM Roman 10" pitchFamily="50" charset="0"/>
              </a:rPr>
              <a:t>Motor  bipolar a pasos nema </a:t>
            </a:r>
            <a:r>
              <a:rPr lang="es-MX" sz="2000" dirty="0">
                <a:latin typeface="LM Roman 10" pitchFamily="50" charset="0"/>
              </a:rPr>
              <a:t>17 (figura </a:t>
            </a:r>
            <a:r>
              <a:rPr lang="es-MX" sz="2000" dirty="0" smtClean="0">
                <a:latin typeface="LM Roman 10" pitchFamily="50" charset="0"/>
              </a:rPr>
              <a:t>4.7).</a:t>
            </a:r>
          </a:p>
          <a:p>
            <a:pPr marL="342900" indent="-342900" algn="just">
              <a:buFont typeface="Arial" panose="020B0604020202020204" pitchFamily="34" charset="0"/>
              <a:buChar char="•"/>
            </a:pPr>
            <a:r>
              <a:rPr lang="es-MX" sz="2000" dirty="0" smtClean="0">
                <a:latin typeface="LM Roman 10" pitchFamily="50" charset="0"/>
              </a:rPr>
              <a:t>2 A por bobina</a:t>
            </a:r>
          </a:p>
          <a:p>
            <a:pPr marL="342900" indent="-342900" algn="just">
              <a:buFont typeface="Arial" panose="020B0604020202020204" pitchFamily="34" charset="0"/>
              <a:buChar char="•"/>
            </a:pPr>
            <a:r>
              <a:rPr lang="es-MX" sz="2000" dirty="0" smtClean="0">
                <a:latin typeface="LM Roman 10" pitchFamily="50" charset="0"/>
              </a:rPr>
              <a:t>12 v por bobina</a:t>
            </a:r>
          </a:p>
          <a:p>
            <a:pPr marL="342900" indent="-342900" algn="just">
              <a:buFont typeface="Arial" panose="020B0604020202020204" pitchFamily="34" charset="0"/>
              <a:buChar char="•"/>
            </a:pPr>
            <a:r>
              <a:rPr lang="es-MX" sz="2000" dirty="0" smtClean="0">
                <a:latin typeface="LM Roman 10" pitchFamily="50" charset="0"/>
              </a:rPr>
              <a:t>4.9 Kg*cm</a:t>
            </a:r>
          </a:p>
        </p:txBody>
      </p:sp>
    </p:spTree>
    <p:extLst>
      <p:ext uri="{BB962C8B-B14F-4D97-AF65-F5344CB8AC3E}">
        <p14:creationId xmlns:p14="http://schemas.microsoft.com/office/powerpoint/2010/main" val="337163213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3960440" cy="1015663"/>
          </a:xfrm>
          <a:prstGeom prst="rect">
            <a:avLst/>
          </a:prstGeom>
          <a:noFill/>
        </p:spPr>
        <p:txBody>
          <a:bodyPr wrap="square" rtlCol="0">
            <a:spAutoFit/>
          </a:bodyPr>
          <a:lstStyle/>
          <a:p>
            <a:pPr algn="just"/>
            <a:r>
              <a:rPr lang="es-MX" sz="2000" dirty="0" smtClean="0">
                <a:latin typeface="LM Roman 10" pitchFamily="50" charset="0"/>
              </a:rPr>
              <a:t>Placa móvil.</a:t>
            </a:r>
          </a:p>
          <a:p>
            <a:pPr algn="just"/>
            <a:r>
              <a:rPr lang="es-MX" sz="2000" dirty="0" smtClean="0">
                <a:latin typeface="LM Roman 10" pitchFamily="50" charset="0"/>
              </a:rPr>
              <a:t>Material: </a:t>
            </a:r>
            <a:r>
              <a:rPr lang="es-MX" sz="2000" dirty="0" err="1" smtClean="0">
                <a:latin typeface="LM Roman 10" pitchFamily="50" charset="0"/>
              </a:rPr>
              <a:t>Nylamid</a:t>
            </a:r>
            <a:r>
              <a:rPr lang="es-MX" sz="2000" dirty="0" smtClean="0">
                <a:latin typeface="LM Roman 10" pitchFamily="50" charset="0"/>
              </a:rPr>
              <a:t> M</a:t>
            </a:r>
          </a:p>
          <a:p>
            <a:pPr algn="just"/>
            <a:r>
              <a:rPr lang="es-MX" sz="2000" dirty="0" smtClean="0">
                <a:latin typeface="LM Roman 10" pitchFamily="50" charset="0"/>
              </a:rPr>
              <a:t>Espesor: 2 cm (figura 4.8).</a:t>
            </a:r>
          </a:p>
        </p:txBody>
      </p:sp>
      <p:sp>
        <p:nvSpPr>
          <p:cNvPr id="5" name="4 CuadroTexto"/>
          <p:cNvSpPr txBox="1"/>
          <p:nvPr/>
        </p:nvSpPr>
        <p:spPr>
          <a:xfrm>
            <a:off x="272783" y="5875923"/>
            <a:ext cx="3600399" cy="338554"/>
          </a:xfrm>
          <a:prstGeom prst="rect">
            <a:avLst/>
          </a:prstGeom>
          <a:noFill/>
        </p:spPr>
        <p:txBody>
          <a:bodyPr wrap="square" rtlCol="0">
            <a:spAutoFit/>
          </a:bodyPr>
          <a:lstStyle/>
          <a:p>
            <a:pPr algn="ctr"/>
            <a:r>
              <a:rPr lang="es-MX" sz="1600" dirty="0" smtClean="0">
                <a:latin typeface="LM Roman 10" pitchFamily="50" charset="0"/>
              </a:rPr>
              <a:t>Figura 4.8. Placa móvil</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11</a:t>
            </a:fld>
            <a:endParaRPr lang="es-MX"/>
          </a:p>
        </p:txBody>
      </p:sp>
      <p:sp>
        <p:nvSpPr>
          <p:cNvPr id="8"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pic>
        <p:nvPicPr>
          <p:cNvPr id="3" name="Imagen 2"/>
          <p:cNvPicPr>
            <a:picLocks noChangeAspect="1"/>
          </p:cNvPicPr>
          <p:nvPr/>
        </p:nvPicPr>
        <p:blipFill rotWithShape="1">
          <a:blip r:embed="rId2" cstate="print">
            <a:extLst>
              <a:ext uri="{28A0092B-C50C-407E-A947-70E740481C1C}">
                <a14:useLocalDpi xmlns:a14="http://schemas.microsoft.com/office/drawing/2010/main" val="0"/>
              </a:ext>
            </a:extLst>
          </a:blip>
          <a:srcRect l="12201" t="9401" r="19551" b="13600"/>
          <a:stretch/>
        </p:blipFill>
        <p:spPr>
          <a:xfrm rot="5400000">
            <a:off x="686248" y="3123104"/>
            <a:ext cx="2773471" cy="2346783"/>
          </a:xfrm>
          <a:prstGeom prst="rect">
            <a:avLst/>
          </a:prstGeom>
        </p:spPr>
      </p:pic>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32150" t="6601" r="24801" b="9400"/>
          <a:stretch/>
        </p:blipFill>
        <p:spPr>
          <a:xfrm rot="5400000">
            <a:off x="4492898" y="2211059"/>
            <a:ext cx="2770206" cy="4053960"/>
          </a:xfrm>
          <a:prstGeom prst="rect">
            <a:avLst/>
          </a:prstGeom>
        </p:spPr>
      </p:pic>
      <p:sp>
        <p:nvSpPr>
          <p:cNvPr id="12" name="10 CuadroTexto"/>
          <p:cNvSpPr txBox="1"/>
          <p:nvPr/>
        </p:nvSpPr>
        <p:spPr>
          <a:xfrm>
            <a:off x="4349350" y="1434257"/>
            <a:ext cx="3960440" cy="1015663"/>
          </a:xfrm>
          <a:prstGeom prst="rect">
            <a:avLst/>
          </a:prstGeom>
          <a:noFill/>
        </p:spPr>
        <p:txBody>
          <a:bodyPr wrap="square" rtlCol="0">
            <a:spAutoFit/>
          </a:bodyPr>
          <a:lstStyle/>
          <a:p>
            <a:pPr algn="just"/>
            <a:r>
              <a:rPr lang="es-MX" sz="2000" dirty="0" smtClean="0">
                <a:latin typeface="LM Roman 10" pitchFamily="50" charset="0"/>
              </a:rPr>
              <a:t>Base.</a:t>
            </a:r>
          </a:p>
          <a:p>
            <a:pPr algn="just"/>
            <a:r>
              <a:rPr lang="es-MX" sz="2000" dirty="0" smtClean="0">
                <a:latin typeface="LM Roman 10" pitchFamily="50" charset="0"/>
              </a:rPr>
              <a:t>Material: </a:t>
            </a:r>
            <a:r>
              <a:rPr lang="es-MX" sz="2000" dirty="0" err="1" smtClean="0">
                <a:latin typeface="LM Roman 10" pitchFamily="50" charset="0"/>
              </a:rPr>
              <a:t>Nylamid</a:t>
            </a:r>
            <a:r>
              <a:rPr lang="es-MX" sz="2000" dirty="0" smtClean="0">
                <a:latin typeface="LM Roman 10" pitchFamily="50" charset="0"/>
              </a:rPr>
              <a:t> M</a:t>
            </a:r>
          </a:p>
          <a:p>
            <a:pPr algn="just"/>
            <a:r>
              <a:rPr lang="es-MX" sz="2000" dirty="0" smtClean="0">
                <a:latin typeface="LM Roman 10" pitchFamily="50" charset="0"/>
              </a:rPr>
              <a:t>Espesor: 2 cm (figura 4.9).</a:t>
            </a:r>
          </a:p>
        </p:txBody>
      </p:sp>
      <p:sp>
        <p:nvSpPr>
          <p:cNvPr id="13" name="4 CuadroTexto"/>
          <p:cNvSpPr txBox="1"/>
          <p:nvPr/>
        </p:nvSpPr>
        <p:spPr>
          <a:xfrm>
            <a:off x="4077801" y="5841492"/>
            <a:ext cx="3600399" cy="338554"/>
          </a:xfrm>
          <a:prstGeom prst="rect">
            <a:avLst/>
          </a:prstGeom>
          <a:noFill/>
        </p:spPr>
        <p:txBody>
          <a:bodyPr wrap="square" rtlCol="0">
            <a:spAutoFit/>
          </a:bodyPr>
          <a:lstStyle/>
          <a:p>
            <a:pPr algn="ctr"/>
            <a:r>
              <a:rPr lang="es-MX" sz="1600" dirty="0" smtClean="0">
                <a:latin typeface="LM Roman 10" pitchFamily="50" charset="0"/>
              </a:rPr>
              <a:t>Figura 4.9. Base</a:t>
            </a:r>
            <a:endParaRPr lang="es-MX" sz="1600" dirty="0">
              <a:latin typeface="LM Roman 10" pitchFamily="50" charset="0"/>
            </a:endParaRPr>
          </a:p>
        </p:txBody>
      </p:sp>
    </p:spTree>
    <p:extLst>
      <p:ext uri="{BB962C8B-B14F-4D97-AF65-F5344CB8AC3E}">
        <p14:creationId xmlns:p14="http://schemas.microsoft.com/office/powerpoint/2010/main" val="3966343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132343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latin typeface="LM Roman 10" pitchFamily="50" charset="0"/>
              </a:rPr>
              <a:t>D</a:t>
            </a:r>
            <a:r>
              <a:rPr lang="es-MX" sz="2000" dirty="0" smtClean="0">
                <a:latin typeface="LM Roman 10" pitchFamily="50" charset="0"/>
              </a:rPr>
              <a:t>iseño conceptual de la banda transportadora (figura 4.10.)</a:t>
            </a:r>
          </a:p>
          <a:p>
            <a:pPr marL="342900" indent="-342900" algn="just">
              <a:buFont typeface="Arial" panose="020B0604020202020204" pitchFamily="34" charset="0"/>
              <a:buChar char="•"/>
            </a:pPr>
            <a:r>
              <a:rPr lang="es-MX" sz="2000" dirty="0" smtClean="0">
                <a:latin typeface="LM Roman 10" pitchFamily="50" charset="0"/>
              </a:rPr>
              <a:t>Rodillos.</a:t>
            </a:r>
          </a:p>
          <a:p>
            <a:pPr marL="342900" indent="-342900" algn="just">
              <a:buFont typeface="Arial" panose="020B0604020202020204" pitchFamily="34" charset="0"/>
              <a:buChar char="•"/>
            </a:pPr>
            <a:r>
              <a:rPr lang="es-MX" sz="2000" dirty="0" smtClean="0">
                <a:latin typeface="LM Roman 10" pitchFamily="50" charset="0"/>
              </a:rPr>
              <a:t>Diámetro mínimo 8 </a:t>
            </a:r>
            <a:r>
              <a:rPr lang="es-MX" sz="2000" dirty="0" err="1" smtClean="0">
                <a:latin typeface="LM Roman 10" pitchFamily="50" charset="0"/>
              </a:rPr>
              <a:t>mm.</a:t>
            </a:r>
            <a:r>
              <a:rPr lang="es-MX" sz="2000" dirty="0" smtClean="0">
                <a:latin typeface="LM Roman 10" pitchFamily="50" charset="0"/>
              </a:rPr>
              <a:t> </a:t>
            </a:r>
          </a:p>
          <a:p>
            <a:pPr marL="342900" indent="-342900" algn="just">
              <a:buFont typeface="Arial" panose="020B0604020202020204" pitchFamily="34" charset="0"/>
              <a:buChar char="•"/>
            </a:pPr>
            <a:r>
              <a:rPr lang="es-MX" sz="2000" dirty="0" smtClean="0">
                <a:latin typeface="LM Roman 10" pitchFamily="50" charset="0"/>
              </a:rPr>
              <a:t>Aluminio 6061 T6.</a:t>
            </a:r>
          </a:p>
        </p:txBody>
      </p:sp>
      <p:sp>
        <p:nvSpPr>
          <p:cNvPr id="5" name="4 CuadroTexto"/>
          <p:cNvSpPr txBox="1"/>
          <p:nvPr/>
        </p:nvSpPr>
        <p:spPr>
          <a:xfrm>
            <a:off x="2829656" y="6045200"/>
            <a:ext cx="3600399" cy="584775"/>
          </a:xfrm>
          <a:prstGeom prst="rect">
            <a:avLst/>
          </a:prstGeom>
          <a:noFill/>
        </p:spPr>
        <p:txBody>
          <a:bodyPr wrap="square" rtlCol="0">
            <a:spAutoFit/>
          </a:bodyPr>
          <a:lstStyle/>
          <a:p>
            <a:pPr algn="ctr"/>
            <a:r>
              <a:rPr lang="es-MX" sz="1600" dirty="0" smtClean="0">
                <a:latin typeface="LM Roman 10" pitchFamily="50" charset="0"/>
              </a:rPr>
              <a:t>Figura 4.10. Diseño conceptual de la banda transportadora.</a:t>
            </a:r>
            <a:endParaRPr lang="es-MX" sz="1600" dirty="0">
              <a:latin typeface="LM Roman 10" pitchFamily="50" charset="0"/>
            </a:endParaRPr>
          </a:p>
        </p:txBody>
      </p:sp>
      <p:pic>
        <p:nvPicPr>
          <p:cNvPr id="12" name="11 Imagen"/>
          <p:cNvPicPr/>
          <p:nvPr/>
        </p:nvPicPr>
        <p:blipFill rotWithShape="1">
          <a:blip r:embed="rId2" cstate="print">
            <a:extLst>
              <a:ext uri="{28A0092B-C50C-407E-A947-70E740481C1C}">
                <a14:useLocalDpi xmlns:a14="http://schemas.microsoft.com/office/drawing/2010/main" val="0"/>
              </a:ext>
            </a:extLst>
          </a:blip>
          <a:srcRect l="32444" t="22855" r="20028" b="22651"/>
          <a:stretch/>
        </p:blipFill>
        <p:spPr bwMode="auto">
          <a:xfrm>
            <a:off x="2253591" y="2866871"/>
            <a:ext cx="4176464" cy="3178329"/>
          </a:xfrm>
          <a:prstGeom prst="rect">
            <a:avLst/>
          </a:prstGeom>
          <a:ln>
            <a:noFill/>
          </a:ln>
          <a:extLst>
            <a:ext uri="{53640926-AAD7-44D8-BBD7-CCE9431645EC}">
              <a14:shadowObscured xmlns:a14="http://schemas.microsoft.com/office/drawing/2010/main"/>
            </a:ext>
          </a:extLst>
        </p:spPr>
      </p:pic>
      <p:sp>
        <p:nvSpPr>
          <p:cNvPr id="2" name="Marcador de número de diapositiva 1"/>
          <p:cNvSpPr>
            <a:spLocks noGrp="1"/>
          </p:cNvSpPr>
          <p:nvPr>
            <p:ph type="sldNum" sz="quarter" idx="12"/>
          </p:nvPr>
        </p:nvSpPr>
        <p:spPr/>
        <p:txBody>
          <a:bodyPr/>
          <a:lstStyle/>
          <a:p>
            <a:fld id="{584960AB-56A8-4290-9210-164452CD4D77}" type="slidenum">
              <a:rPr lang="es-MX" smtClean="0"/>
              <a:t>12</a:t>
            </a:fld>
            <a:endParaRPr lang="es-MX"/>
          </a:p>
        </p:txBody>
      </p:sp>
      <p:sp>
        <p:nvSpPr>
          <p:cNvPr id="10"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spTree>
    <p:extLst>
      <p:ext uri="{BB962C8B-B14F-4D97-AF65-F5344CB8AC3E}">
        <p14:creationId xmlns:p14="http://schemas.microsoft.com/office/powerpoint/2010/main" val="32393406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132343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latin typeface="LM Roman 10" pitchFamily="50" charset="0"/>
              </a:rPr>
              <a:t>El armazón de la banda transportadora es del mismo perfil del brazo del SCARA.</a:t>
            </a:r>
          </a:p>
          <a:p>
            <a:pPr marL="342900" indent="-342900" algn="just">
              <a:buFont typeface="Arial" panose="020B0604020202020204" pitchFamily="34" charset="0"/>
              <a:buChar char="•"/>
            </a:pPr>
            <a:r>
              <a:rPr lang="es-MX" sz="2000" dirty="0" smtClean="0">
                <a:latin typeface="LM Roman 10" pitchFamily="50" charset="0"/>
              </a:rPr>
              <a:t>La lámina de soporte es de aluminio 1100 T14 calibre 16.</a:t>
            </a:r>
          </a:p>
          <a:p>
            <a:pPr marL="342900" indent="-342900" algn="just">
              <a:buFont typeface="Arial" panose="020B0604020202020204" pitchFamily="34" charset="0"/>
              <a:buChar char="•"/>
            </a:pPr>
            <a:r>
              <a:rPr lang="es-MX" sz="2000" dirty="0" smtClean="0">
                <a:latin typeface="LM Roman 10" pitchFamily="50" charset="0"/>
              </a:rPr>
              <a:t>En la figura 4.11 se muestra la anda terminada.</a:t>
            </a:r>
          </a:p>
        </p:txBody>
      </p:sp>
      <p:sp>
        <p:nvSpPr>
          <p:cNvPr id="5" name="4 CuadroTexto"/>
          <p:cNvSpPr txBox="1"/>
          <p:nvPr/>
        </p:nvSpPr>
        <p:spPr>
          <a:xfrm>
            <a:off x="2195736" y="6237312"/>
            <a:ext cx="4392488" cy="338554"/>
          </a:xfrm>
          <a:prstGeom prst="rect">
            <a:avLst/>
          </a:prstGeom>
          <a:noFill/>
        </p:spPr>
        <p:txBody>
          <a:bodyPr wrap="square" rtlCol="0">
            <a:spAutoFit/>
          </a:bodyPr>
          <a:lstStyle/>
          <a:p>
            <a:pPr algn="ctr"/>
            <a:r>
              <a:rPr lang="es-MX" sz="1600" dirty="0" smtClean="0">
                <a:latin typeface="LM Roman 10" pitchFamily="50" charset="0"/>
              </a:rPr>
              <a:t>Figura 4.11. Banda terminada</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13</a:t>
            </a:fld>
            <a:endParaRPr lang="es-MX"/>
          </a:p>
        </p:txBody>
      </p:sp>
      <p:sp>
        <p:nvSpPr>
          <p:cNvPr id="12"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3800" t="10800" r="8000" b="10800"/>
          <a:stretch/>
        </p:blipFill>
        <p:spPr>
          <a:xfrm>
            <a:off x="1986099" y="2882136"/>
            <a:ext cx="4811762" cy="3207841"/>
          </a:xfrm>
          <a:prstGeom prst="rect">
            <a:avLst/>
          </a:prstGeom>
        </p:spPr>
      </p:pic>
    </p:spTree>
    <p:extLst>
      <p:ext uri="{BB962C8B-B14F-4D97-AF65-F5344CB8AC3E}">
        <p14:creationId xmlns:p14="http://schemas.microsoft.com/office/powerpoint/2010/main" val="8962216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132343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latin typeface="LM Roman 10" pitchFamily="50" charset="0"/>
              </a:rPr>
              <a:t>La cuarta junta se implementa con un servomotor[3] (figura 4.12) acoplado a la ventosa por una barra cilíndrica de 10 cm de largo y 1 cm de diámetro de Aluminio 6063 T5 (figura 4.13).</a:t>
            </a:r>
          </a:p>
        </p:txBody>
      </p:sp>
      <p:sp>
        <p:nvSpPr>
          <p:cNvPr id="5" name="4 CuadroTexto"/>
          <p:cNvSpPr txBox="1"/>
          <p:nvPr/>
        </p:nvSpPr>
        <p:spPr>
          <a:xfrm>
            <a:off x="581351" y="5635095"/>
            <a:ext cx="3600399" cy="830997"/>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4.12. Actuador para la cuarta junta.</a:t>
            </a:r>
            <a:endParaRPr lang="es-MX" sz="1600" dirty="0">
              <a:latin typeface="LM Roman 10" pitchFamily="50" charset="0"/>
            </a:endParaRPr>
          </a:p>
        </p:txBody>
      </p:sp>
      <p:pic>
        <p:nvPicPr>
          <p:cNvPr id="8" name="7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390" y="3243748"/>
            <a:ext cx="3391354" cy="2510858"/>
          </a:xfrm>
          <a:prstGeom prst="rect">
            <a:avLst/>
          </a:prstGeom>
          <a:noFill/>
          <a:ln>
            <a:noFill/>
          </a:ln>
        </p:spPr>
      </p:pic>
      <p:sp>
        <p:nvSpPr>
          <p:cNvPr id="10" name="9 CuadroTexto"/>
          <p:cNvSpPr txBox="1"/>
          <p:nvPr/>
        </p:nvSpPr>
        <p:spPr>
          <a:xfrm>
            <a:off x="4332744" y="5591205"/>
            <a:ext cx="3600399" cy="830997"/>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4.13. Validación de la barra de acoplamiento.</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14</a:t>
            </a:fld>
            <a:endParaRPr lang="es-MX"/>
          </a:p>
        </p:txBody>
      </p:sp>
      <p:sp>
        <p:nvSpPr>
          <p:cNvPr id="12"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31954" t="41835" b="27600"/>
          <a:stretch/>
        </p:blipFill>
        <p:spPr>
          <a:xfrm rot="5400000">
            <a:off x="4661123" y="3645694"/>
            <a:ext cx="3206130" cy="1080120"/>
          </a:xfrm>
          <a:prstGeom prst="rect">
            <a:avLst/>
          </a:prstGeom>
        </p:spPr>
      </p:pic>
    </p:spTree>
    <p:extLst>
      <p:ext uri="{BB962C8B-B14F-4D97-AF65-F5344CB8AC3E}">
        <p14:creationId xmlns:p14="http://schemas.microsoft.com/office/powerpoint/2010/main" val="30975105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2" name="Imagen 1"/>
          <p:cNvPicPr>
            <a:picLocks noChangeAspect="1" noChangeArrowheads="1"/>
          </p:cNvPicPr>
          <p:nvPr/>
        </p:nvPicPr>
        <p:blipFill>
          <a:blip r:embed="rId2">
            <a:extLst>
              <a:ext uri="{28A0092B-C50C-407E-A947-70E740481C1C}">
                <a14:useLocalDpi xmlns:a14="http://schemas.microsoft.com/office/drawing/2010/main" val="0"/>
              </a:ext>
            </a:extLst>
          </a:blip>
          <a:srcRect l="77274" t="5544" r="8144" b="68893"/>
          <a:stretch>
            <a:fillRect/>
          </a:stretch>
        </p:blipFill>
        <p:spPr bwMode="auto">
          <a:xfrm>
            <a:off x="6389448" y="3059752"/>
            <a:ext cx="576064" cy="622953"/>
          </a:xfrm>
          <a:prstGeom prst="rect">
            <a:avLst/>
          </a:prstGeom>
          <a:noFill/>
          <a:extLst>
            <a:ext uri="{909E8E84-426E-40DD-AFC4-6F175D3DCCD1}">
              <a14:hiddenFill xmlns:a14="http://schemas.microsoft.com/office/drawing/2010/main">
                <a:solidFill>
                  <a:srgbClr val="FFFFFF"/>
                </a:solidFill>
              </a14:hiddenFill>
            </a:ext>
          </a:extLst>
        </p:spPr>
      </p:pic>
      <p:pic>
        <p:nvPicPr>
          <p:cNvPr id="1071" name="Imagen 2"/>
          <p:cNvPicPr>
            <a:picLocks noChangeAspect="1" noChangeArrowheads="1"/>
          </p:cNvPicPr>
          <p:nvPr/>
        </p:nvPicPr>
        <p:blipFill>
          <a:blip r:embed="rId2">
            <a:extLst>
              <a:ext uri="{28A0092B-C50C-407E-A947-70E740481C1C}">
                <a14:useLocalDpi xmlns:a14="http://schemas.microsoft.com/office/drawing/2010/main" val="0"/>
              </a:ext>
            </a:extLst>
          </a:blip>
          <a:srcRect l="77461" t="33569" r="7576" b="47643"/>
          <a:stretch>
            <a:fillRect/>
          </a:stretch>
        </p:blipFill>
        <p:spPr bwMode="auto">
          <a:xfrm>
            <a:off x="6402396" y="3658912"/>
            <a:ext cx="641797" cy="495934"/>
          </a:xfrm>
          <a:prstGeom prst="rect">
            <a:avLst/>
          </a:prstGeom>
          <a:noFill/>
          <a:extLst>
            <a:ext uri="{909E8E84-426E-40DD-AFC4-6F175D3DCCD1}">
              <a14:hiddenFill xmlns:a14="http://schemas.microsoft.com/office/drawing/2010/main">
                <a:solidFill>
                  <a:srgbClr val="FFFFFF"/>
                </a:solidFill>
              </a14:hiddenFill>
            </a:ext>
          </a:extLst>
        </p:spPr>
      </p:pic>
      <p:pic>
        <p:nvPicPr>
          <p:cNvPr id="1070" name="Imagen 16"/>
          <p:cNvPicPr>
            <a:picLocks noChangeAspect="1" noChangeArrowheads="1"/>
          </p:cNvPicPr>
          <p:nvPr/>
        </p:nvPicPr>
        <p:blipFill>
          <a:blip r:embed="rId2">
            <a:extLst>
              <a:ext uri="{28A0092B-C50C-407E-A947-70E740481C1C}">
                <a14:useLocalDpi xmlns:a14="http://schemas.microsoft.com/office/drawing/2010/main" val="0"/>
              </a:ext>
            </a:extLst>
          </a:blip>
          <a:srcRect l="75191" t="52972" r="5492" b="30397"/>
          <a:stretch>
            <a:fillRect/>
          </a:stretch>
        </p:blipFill>
        <p:spPr bwMode="auto">
          <a:xfrm>
            <a:off x="6180097" y="4239540"/>
            <a:ext cx="108585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Imagen 17"/>
          <p:cNvPicPr>
            <a:picLocks noChangeAspect="1" noChangeArrowheads="1"/>
          </p:cNvPicPr>
          <p:nvPr/>
        </p:nvPicPr>
        <p:blipFill>
          <a:blip r:embed="rId2">
            <a:extLst>
              <a:ext uri="{28A0092B-C50C-407E-A947-70E740481C1C}">
                <a14:useLocalDpi xmlns:a14="http://schemas.microsoft.com/office/drawing/2010/main" val="0"/>
              </a:ext>
            </a:extLst>
          </a:blip>
          <a:srcRect l="77083" t="70528" r="9850" b="1447"/>
          <a:stretch>
            <a:fillRect/>
          </a:stretch>
        </p:blipFill>
        <p:spPr bwMode="auto">
          <a:xfrm>
            <a:off x="6487412" y="4811040"/>
            <a:ext cx="412765" cy="546780"/>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395536" y="1543432"/>
            <a:ext cx="7572428" cy="1569660"/>
          </a:xfrm>
          <a:prstGeom prst="rect">
            <a:avLst/>
          </a:prstGeom>
          <a:noFill/>
        </p:spPr>
        <p:txBody>
          <a:bodyPr wrap="square" rtlCol="0">
            <a:spAutoFit/>
          </a:bodyPr>
          <a:lstStyle/>
          <a:p>
            <a:pPr algn="just"/>
            <a:r>
              <a:rPr lang="es-MX" sz="2400" dirty="0" smtClean="0">
                <a:latin typeface="LM Roman 10" pitchFamily="50" charset="0"/>
              </a:rPr>
              <a:t>Efector final. </a:t>
            </a:r>
          </a:p>
          <a:p>
            <a:pPr algn="just"/>
            <a:r>
              <a:rPr lang="es-MX" sz="2400" dirty="0" smtClean="0">
                <a:latin typeface="LM Roman 10" pitchFamily="50" charset="0"/>
              </a:rPr>
              <a:t>Ventosa con capacidad de carga 4.5 N. Los componentes necesarios se presentan en la tabla 4.1 [4].</a:t>
            </a:r>
          </a:p>
        </p:txBody>
      </p:sp>
      <p:sp>
        <p:nvSpPr>
          <p:cNvPr id="5" name="4 CuadroTexto"/>
          <p:cNvSpPr txBox="1"/>
          <p:nvPr/>
        </p:nvSpPr>
        <p:spPr>
          <a:xfrm>
            <a:off x="1331640" y="5719140"/>
            <a:ext cx="6264696"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just"/>
            <a:r>
              <a:rPr lang="es-MX" sz="1600" dirty="0" smtClean="0">
                <a:latin typeface="LM Roman 10" pitchFamily="50" charset="0"/>
              </a:rPr>
              <a:t>Tabla 4.1. Componentes del efector final.</a:t>
            </a:r>
            <a:endParaRPr lang="es-MX" sz="1600" dirty="0">
              <a:latin typeface="LM Roman 10" pitchFamily="50" charset="0"/>
            </a:endParaRPr>
          </a:p>
        </p:txBody>
      </p:sp>
      <p:graphicFrame>
        <p:nvGraphicFramePr>
          <p:cNvPr id="18" name="17 Tabla"/>
          <p:cNvGraphicFramePr>
            <a:graphicFrameLocks noGrp="1"/>
          </p:cNvGraphicFramePr>
          <p:nvPr>
            <p:extLst>
              <p:ext uri="{D42A27DB-BD31-4B8C-83A1-F6EECF244321}">
                <p14:modId xmlns:p14="http://schemas.microsoft.com/office/powerpoint/2010/main" val="4265282516"/>
              </p:ext>
            </p:extLst>
          </p:nvPr>
        </p:nvGraphicFramePr>
        <p:xfrm>
          <a:off x="1427569" y="2708920"/>
          <a:ext cx="5880735" cy="3278062"/>
        </p:xfrm>
        <a:graphic>
          <a:graphicData uri="http://schemas.openxmlformats.org/drawingml/2006/table">
            <a:tbl>
              <a:tblPr firstRow="1" firstCol="1" bandRow="1"/>
              <a:tblGrid>
                <a:gridCol w="1176020"/>
                <a:gridCol w="1176020"/>
                <a:gridCol w="1176020"/>
                <a:gridCol w="1176020"/>
                <a:gridCol w="1176655"/>
              </a:tblGrid>
              <a:tr h="0">
                <a:tc>
                  <a:txBody>
                    <a:bodyPr/>
                    <a:lstStyle/>
                    <a:p>
                      <a:pPr algn="just">
                        <a:lnSpc>
                          <a:spcPct val="107000"/>
                        </a:lnSpc>
                        <a:spcAft>
                          <a:spcPts val="0"/>
                        </a:spcAft>
                      </a:pPr>
                      <a:r>
                        <a:rPr lang="es-MX" sz="1200" dirty="0">
                          <a:effectLst/>
                          <a:latin typeface="LM Roman 10"/>
                          <a:ea typeface="Calibri"/>
                          <a:cs typeface="Arial"/>
                        </a:rPr>
                        <a:t>Elemento</a:t>
                      </a: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Dimensionamiento</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Cantidad</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Modelo</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dirty="0">
                          <a:effectLst/>
                          <a:latin typeface="LM Roman 10"/>
                          <a:ea typeface="Calibri"/>
                          <a:cs typeface="Arial"/>
                        </a:rPr>
                        <a:t>Imagen</a:t>
                      </a: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lnSpc>
                          <a:spcPct val="107000"/>
                        </a:lnSpc>
                        <a:spcAft>
                          <a:spcPts val="0"/>
                        </a:spcAft>
                      </a:pPr>
                      <a:r>
                        <a:rPr lang="es-MX" sz="1200">
                          <a:effectLst/>
                          <a:latin typeface="LM Roman 10"/>
                          <a:ea typeface="Calibri"/>
                          <a:cs typeface="Arial"/>
                        </a:rPr>
                        <a:t>Generador de vacío VAD</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Presión: 6-8 bar</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dirty="0" smtClean="0">
                          <a:effectLst/>
                          <a:latin typeface="LM Roman 10"/>
                          <a:ea typeface="Calibri"/>
                          <a:cs typeface="Arial"/>
                        </a:rPr>
                        <a:t>1</a:t>
                      </a:r>
                    </a:p>
                    <a:p>
                      <a:pPr algn="just">
                        <a:lnSpc>
                          <a:spcPct val="107000"/>
                        </a:lnSpc>
                        <a:spcAft>
                          <a:spcPts val="0"/>
                        </a:spcAft>
                      </a:pPr>
                      <a:endParaRPr lang="es-MX" sz="1200" dirty="0" smtClean="0">
                        <a:effectLst/>
                        <a:latin typeface="LM Roman 10"/>
                        <a:ea typeface="Calibri"/>
                        <a:cs typeface="Arial"/>
                      </a:endParaRPr>
                    </a:p>
                    <a:p>
                      <a:pPr algn="just">
                        <a:lnSpc>
                          <a:spcPct val="107000"/>
                        </a:lnSpc>
                        <a:spcAft>
                          <a:spcPts val="0"/>
                        </a:spcAft>
                      </a:pP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VAD-ME-I-1/8</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endParaRPr lang="es-MX" sz="1200" dirty="0">
                        <a:effectLst/>
                        <a:latin typeface="LM Roman 10"/>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lnSpc>
                          <a:spcPct val="107000"/>
                        </a:lnSpc>
                        <a:spcAft>
                          <a:spcPts val="0"/>
                        </a:spcAft>
                      </a:pPr>
                      <a:r>
                        <a:rPr lang="es-MX" sz="1200">
                          <a:effectLst/>
                          <a:latin typeface="LM Roman 10"/>
                          <a:ea typeface="Calibri"/>
                          <a:cs typeface="Arial"/>
                        </a:rPr>
                        <a:t>Válvula de retención de vacío ISV</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Rosca: M5</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1</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ISV-M5</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endParaRPr lang="es-MX" sz="1200" dirty="0">
                        <a:effectLst/>
                        <a:latin typeface="LM Roman 10"/>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lnSpc>
                          <a:spcPct val="107000"/>
                        </a:lnSpc>
                        <a:spcAft>
                          <a:spcPts val="0"/>
                        </a:spcAft>
                      </a:pPr>
                      <a:r>
                        <a:rPr lang="es-MX" sz="1200">
                          <a:effectLst/>
                          <a:latin typeface="LM Roman 10"/>
                          <a:ea typeface="Calibri"/>
                          <a:cs typeface="Arial"/>
                        </a:rPr>
                        <a:t>Unidad de succión VAS</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Diámetro: 10 mm</a:t>
                      </a:r>
                      <a:endParaRPr lang="es-MX" sz="1100">
                        <a:effectLst/>
                        <a:latin typeface="Calibri"/>
                        <a:ea typeface="Calibri"/>
                        <a:cs typeface="Times New Roman"/>
                      </a:endParaRPr>
                    </a:p>
                    <a:p>
                      <a:pPr algn="just">
                        <a:lnSpc>
                          <a:spcPct val="107000"/>
                        </a:lnSpc>
                        <a:spcAft>
                          <a:spcPts val="0"/>
                        </a:spcAft>
                      </a:pPr>
                      <a:r>
                        <a:rPr lang="es-MX" sz="1200">
                          <a:effectLst/>
                          <a:latin typeface="LM Roman 10"/>
                          <a:ea typeface="Calibri"/>
                          <a:cs typeface="Arial"/>
                        </a:rPr>
                        <a:t>Rosca: M5</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1</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VAS-10-M5-NBR</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endParaRPr lang="es-MX" sz="1200" dirty="0">
                        <a:effectLst/>
                        <a:latin typeface="LM Roman 10"/>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lnSpc>
                          <a:spcPct val="107000"/>
                        </a:lnSpc>
                        <a:spcAft>
                          <a:spcPts val="0"/>
                        </a:spcAft>
                      </a:pPr>
                      <a:r>
                        <a:rPr lang="es-MX" sz="1200">
                          <a:effectLst/>
                          <a:latin typeface="LM Roman 10"/>
                          <a:ea typeface="Calibri"/>
                          <a:cs typeface="Arial"/>
                        </a:rPr>
                        <a:t>Válvula antirretorno</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Rosca: M5</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dirty="0" smtClean="0">
                          <a:effectLst/>
                          <a:latin typeface="LM Roman 10"/>
                          <a:ea typeface="Calibri"/>
                          <a:cs typeface="Arial"/>
                        </a:rPr>
                        <a:t>1</a:t>
                      </a:r>
                    </a:p>
                    <a:p>
                      <a:pPr algn="just">
                        <a:lnSpc>
                          <a:spcPct val="107000"/>
                        </a:lnSpc>
                        <a:spcAft>
                          <a:spcPts val="0"/>
                        </a:spcAft>
                      </a:pPr>
                      <a:endParaRPr lang="es-MX" sz="1200" dirty="0" smtClean="0">
                        <a:effectLst/>
                        <a:latin typeface="LM Roman 10"/>
                        <a:ea typeface="Calibri"/>
                        <a:cs typeface="Arial"/>
                      </a:endParaRPr>
                    </a:p>
                    <a:p>
                      <a:pPr algn="just">
                        <a:lnSpc>
                          <a:spcPct val="107000"/>
                        </a:lnSpc>
                        <a:spcAft>
                          <a:spcPts val="0"/>
                        </a:spcAft>
                      </a:pP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GRLA-M5-B</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endParaRPr lang="es-MX" sz="1200" dirty="0">
                        <a:effectLst/>
                        <a:latin typeface="LM Roman 10"/>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lnSpc>
                          <a:spcPct val="107000"/>
                        </a:lnSpc>
                        <a:spcAft>
                          <a:spcPts val="0"/>
                        </a:spcAft>
                      </a:pPr>
                      <a:r>
                        <a:rPr lang="es-MX" sz="1200" dirty="0">
                          <a:effectLst/>
                          <a:latin typeface="LM Roman 10"/>
                          <a:ea typeface="Calibri"/>
                          <a:cs typeface="Arial"/>
                        </a:rPr>
                        <a:t>Compresor</a:t>
                      </a: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a:effectLst/>
                          <a:latin typeface="LM Roman 10"/>
                          <a:ea typeface="Calibri"/>
                          <a:cs typeface="Arial"/>
                        </a:rPr>
                        <a:t>Hasta 8.5 bar, 24 L</a:t>
                      </a:r>
                      <a:endParaRPr lang="es-MX"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dirty="0">
                          <a:effectLst/>
                          <a:latin typeface="LM Roman 10"/>
                          <a:ea typeface="Calibri"/>
                          <a:cs typeface="Arial"/>
                        </a:rPr>
                        <a:t>1</a:t>
                      </a: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s-MX" sz="1200" dirty="0" smtClean="0">
                          <a:effectLst/>
                          <a:latin typeface="LM Roman 10"/>
                          <a:ea typeface="Calibri"/>
                          <a:cs typeface="Arial"/>
                        </a:rPr>
                        <a:t>GO867HL42VJLLMX</a:t>
                      </a:r>
                    </a:p>
                    <a:p>
                      <a:pPr algn="just">
                        <a:lnSpc>
                          <a:spcPct val="107000"/>
                        </a:lnSpc>
                        <a:spcAft>
                          <a:spcPts val="0"/>
                        </a:spcAft>
                      </a:pP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endParaRPr lang="es-MX"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68" name="Imagen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9448" y="5429828"/>
            <a:ext cx="576064" cy="47087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p:cNvCxnSpPr/>
          <p:nvPr/>
        </p:nvCxnSpPr>
        <p:spPr>
          <a:xfrm>
            <a:off x="0" y="6347484"/>
            <a:ext cx="846043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11194" y="6237312"/>
            <a:ext cx="8449238" cy="523220"/>
          </a:xfrm>
          <a:prstGeom prst="rect">
            <a:avLst/>
          </a:prstGeom>
          <a:noFill/>
        </p:spPr>
        <p:txBody>
          <a:bodyPr wrap="square" rtlCol="0">
            <a:spAutoFit/>
          </a:bodyPr>
          <a:lstStyle/>
          <a:p>
            <a:pPr indent="457200" algn="just"/>
            <a:endParaRPr lang="es-MX" sz="1400" dirty="0" smtClean="0">
              <a:latin typeface="LM Roman 10" pitchFamily="50" charset="0"/>
            </a:endParaRPr>
          </a:p>
          <a:p>
            <a:pPr algn="just"/>
            <a:r>
              <a:rPr lang="es-MX" sz="1400" dirty="0" smtClean="0">
                <a:latin typeface="LM Roman 10" pitchFamily="50" charset="0"/>
              </a:rPr>
              <a:t>[4] </a:t>
            </a:r>
            <a:r>
              <a:rPr lang="es-MX" sz="1400" dirty="0">
                <a:latin typeface="LM Roman 10" pitchFamily="50" charset="0"/>
              </a:rPr>
              <a:t>FESTO, (2014). </a:t>
            </a:r>
            <a:r>
              <a:rPr lang="es-MX" sz="1400" i="1" dirty="0">
                <a:latin typeface="LM Roman 10" pitchFamily="50" charset="0"/>
              </a:rPr>
              <a:t>Catálogo Ventosas VAS/VASB</a:t>
            </a:r>
            <a:r>
              <a:rPr lang="es-MX" sz="1400" dirty="0">
                <a:latin typeface="LM Roman 10" pitchFamily="50" charset="0"/>
              </a:rPr>
              <a:t>.</a:t>
            </a: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15</a:t>
            </a:fld>
            <a:endParaRPr lang="es-MX"/>
          </a:p>
        </p:txBody>
      </p:sp>
      <p:sp>
        <p:nvSpPr>
          <p:cNvPr id="15"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spTree>
    <p:extLst>
      <p:ext uri="{BB962C8B-B14F-4D97-AF65-F5344CB8AC3E}">
        <p14:creationId xmlns:p14="http://schemas.microsoft.com/office/powerpoint/2010/main" val="25789384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1631216"/>
          </a:xfrm>
          <a:prstGeom prst="rect">
            <a:avLst/>
          </a:prstGeom>
          <a:noFill/>
        </p:spPr>
        <p:txBody>
          <a:bodyPr wrap="square" rtlCol="0">
            <a:spAutoFit/>
          </a:bodyPr>
          <a:lstStyle/>
          <a:p>
            <a:pPr algn="just"/>
            <a:r>
              <a:rPr lang="es-MX" sz="2000" dirty="0" smtClean="0">
                <a:latin typeface="LM Roman 10" pitchFamily="50" charset="0"/>
              </a:rPr>
              <a:t>El proceso para el cálculo de la posición y orientación de cada objeto está formado por las siguientes etapas (figura 5.1).</a:t>
            </a:r>
          </a:p>
          <a:p>
            <a:pPr algn="just"/>
            <a:endParaRPr lang="es-MX" sz="2000" dirty="0" smtClean="0">
              <a:latin typeface="LM Roman 10" pitchFamily="50" charset="0"/>
            </a:endParaRPr>
          </a:p>
          <a:p>
            <a:pPr algn="just"/>
            <a:r>
              <a:rPr lang="es-MX" sz="2000" dirty="0" smtClean="0">
                <a:latin typeface="LM Roman 10" pitchFamily="50" charset="0"/>
              </a:rPr>
              <a:t>A) Adquisición de imagen. La imagen tiene un formato RGB 8 bits y resolución de 640x480 (figura 5.2).</a:t>
            </a:r>
          </a:p>
        </p:txBody>
      </p:sp>
      <p:sp>
        <p:nvSpPr>
          <p:cNvPr id="13" name="1 Título"/>
          <p:cNvSpPr txBox="1">
            <a:spLocks/>
          </p:cNvSpPr>
          <p:nvPr/>
        </p:nvSpPr>
        <p:spPr>
          <a:xfrm>
            <a:off x="323528" y="269776"/>
            <a:ext cx="7560840" cy="1143000"/>
          </a:xfrm>
          <a:prstGeom prst="rect">
            <a:avLst/>
          </a:prstGeom>
        </p:spPr>
        <p:txBody>
          <a:bodyPr rIns="91440" anchor="b">
            <a:normAutofit fontScale="925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5. Sistema de visión artificial</a:t>
            </a:r>
            <a:endParaRPr lang="es-MX" dirty="0">
              <a:effectLst/>
              <a:latin typeface="LM Roman 10" pitchFamily="50" charset="0"/>
            </a:endParaRPr>
          </a:p>
        </p:txBody>
      </p:sp>
      <p:sp>
        <p:nvSpPr>
          <p:cNvPr id="5" name="4 CuadroTexto"/>
          <p:cNvSpPr txBox="1"/>
          <p:nvPr/>
        </p:nvSpPr>
        <p:spPr>
          <a:xfrm>
            <a:off x="1475656" y="3789040"/>
            <a:ext cx="5544616"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5.1. Etapas del sistema de visión artificial.</a:t>
            </a:r>
            <a:endParaRPr lang="es-MX" sz="1600" dirty="0">
              <a:latin typeface="LM Roman 10" pitchFamily="50" charset="0"/>
            </a:endParaRPr>
          </a:p>
        </p:txBody>
      </p:sp>
      <p:sp>
        <p:nvSpPr>
          <p:cNvPr id="8" name="7 CuadroTexto"/>
          <p:cNvSpPr txBox="1"/>
          <p:nvPr/>
        </p:nvSpPr>
        <p:spPr>
          <a:xfrm>
            <a:off x="1187624" y="6008049"/>
            <a:ext cx="4392488"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r"/>
            <a:r>
              <a:rPr lang="es-MX" sz="1600" dirty="0" smtClean="0">
                <a:latin typeface="LM Roman 10" pitchFamily="50" charset="0"/>
              </a:rPr>
              <a:t>Figura 5.2. Imagen adquirida.</a:t>
            </a:r>
            <a:endParaRPr lang="es-MX" sz="1600" dirty="0">
              <a:latin typeface="LM Roman 10" pitchFamily="50"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4" name="Marcador de número de diapositiva 3"/>
          <p:cNvSpPr>
            <a:spLocks noGrp="1"/>
          </p:cNvSpPr>
          <p:nvPr>
            <p:ph type="sldNum" sz="quarter" idx="12"/>
          </p:nvPr>
        </p:nvSpPr>
        <p:spPr/>
        <p:txBody>
          <a:bodyPr/>
          <a:lstStyle/>
          <a:p>
            <a:fld id="{584960AB-56A8-4290-9210-164452CD4D77}" type="slidenum">
              <a:rPr lang="es-MX" smtClean="0"/>
              <a:t>16</a:t>
            </a:fld>
            <a:endParaRPr lang="es-MX"/>
          </a:p>
        </p:txBody>
      </p:sp>
      <p:pic>
        <p:nvPicPr>
          <p:cNvPr id="10" name="9 Imagen" descr="C:\Users\Rodrigo\Documents\OneDrive\10° semestre\Trabajo Terminal II\VA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4509120"/>
            <a:ext cx="2359799" cy="1740375"/>
          </a:xfrm>
          <a:prstGeom prst="rect">
            <a:avLst/>
          </a:prstGeom>
          <a:noFill/>
          <a:ln>
            <a:noFill/>
          </a:ln>
        </p:spPr>
      </p:pic>
      <p:pic>
        <p:nvPicPr>
          <p:cNvPr id="1076" name="Picture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43" y="3299073"/>
            <a:ext cx="7437143" cy="77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93546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1938992"/>
          </a:xfrm>
          <a:prstGeom prst="rect">
            <a:avLst/>
          </a:prstGeom>
          <a:noFill/>
        </p:spPr>
        <p:txBody>
          <a:bodyPr wrap="square" rtlCol="0">
            <a:spAutoFit/>
          </a:bodyPr>
          <a:lstStyle/>
          <a:p>
            <a:pPr algn="just"/>
            <a:r>
              <a:rPr lang="es-MX" sz="2000" dirty="0" smtClean="0">
                <a:latin typeface="LM Roman 10" pitchFamily="50" charset="0"/>
              </a:rPr>
              <a:t>B) Acondicionamiento de imagen. Se recorta la imagen y se hace binaria (figura 5.3).</a:t>
            </a:r>
          </a:p>
          <a:p>
            <a:pPr algn="just"/>
            <a:endParaRPr lang="es-MX" sz="2000" dirty="0" smtClean="0">
              <a:latin typeface="LM Roman 10" pitchFamily="50" charset="0"/>
            </a:endParaRPr>
          </a:p>
          <a:p>
            <a:pPr algn="just"/>
            <a:r>
              <a:rPr lang="es-MX" sz="2000" dirty="0" smtClean="0">
                <a:latin typeface="LM Roman 10" pitchFamily="50" charset="0"/>
              </a:rPr>
              <a:t>C) Detección de bordes. Se emplearon tres conceptos básicos: similitud, conectividad y discontinuidad. El resultado se muestra en la figura 5.4.</a:t>
            </a:r>
          </a:p>
        </p:txBody>
      </p:sp>
      <p:sp>
        <p:nvSpPr>
          <p:cNvPr id="5" name="4 CuadroTexto"/>
          <p:cNvSpPr txBox="1"/>
          <p:nvPr/>
        </p:nvSpPr>
        <p:spPr>
          <a:xfrm>
            <a:off x="-36512" y="5697161"/>
            <a:ext cx="5043015"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5.3. Imagen del área de trabajo</a:t>
            </a:r>
            <a:endParaRPr lang="es-MX" sz="1600" dirty="0">
              <a:latin typeface="LM Roman 10" pitchFamily="50" charset="0"/>
            </a:endParaRPr>
          </a:p>
        </p:txBody>
      </p:sp>
      <p:sp>
        <p:nvSpPr>
          <p:cNvPr id="8" name="7 CuadroTexto"/>
          <p:cNvSpPr txBox="1"/>
          <p:nvPr/>
        </p:nvSpPr>
        <p:spPr>
          <a:xfrm>
            <a:off x="3886697" y="5697160"/>
            <a:ext cx="4392488"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5.4. Detección de bordes.</a:t>
            </a:r>
            <a:endParaRPr lang="es-MX" sz="1600" dirty="0">
              <a:latin typeface="LM Roman 10" pitchFamily="50"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3" name="Marcador de número de diapositiva 2"/>
          <p:cNvSpPr>
            <a:spLocks noGrp="1"/>
          </p:cNvSpPr>
          <p:nvPr>
            <p:ph type="sldNum" sz="quarter" idx="12"/>
          </p:nvPr>
        </p:nvSpPr>
        <p:spPr/>
        <p:txBody>
          <a:bodyPr/>
          <a:lstStyle/>
          <a:p>
            <a:fld id="{584960AB-56A8-4290-9210-164452CD4D77}" type="slidenum">
              <a:rPr lang="es-MX" smtClean="0"/>
              <a:t>17</a:t>
            </a:fld>
            <a:endParaRPr lang="es-MX"/>
          </a:p>
        </p:txBody>
      </p:sp>
      <p:pic>
        <p:nvPicPr>
          <p:cNvPr id="12" name="11 Imagen" descr="C:\Users\Rodrigo\Documents\OneDrive\10° semestre\Trabajo Terminal II\VA2.jpg"/>
          <p:cNvPicPr/>
          <p:nvPr/>
        </p:nvPicPr>
        <p:blipFill>
          <a:blip r:embed="rId2">
            <a:extLst>
              <a:ext uri="{28A0092B-C50C-407E-A947-70E740481C1C}">
                <a14:useLocalDpi xmlns:a14="http://schemas.microsoft.com/office/drawing/2010/main" val="0"/>
              </a:ext>
            </a:extLst>
          </a:blip>
          <a:srcRect/>
          <a:stretch>
            <a:fillRect/>
          </a:stretch>
        </p:blipFill>
        <p:spPr bwMode="auto">
          <a:xfrm>
            <a:off x="1548891" y="3645024"/>
            <a:ext cx="1872208" cy="2200508"/>
          </a:xfrm>
          <a:prstGeom prst="rect">
            <a:avLst/>
          </a:prstGeom>
          <a:noFill/>
          <a:ln>
            <a:noFill/>
          </a:ln>
        </p:spPr>
      </p:pic>
      <p:pic>
        <p:nvPicPr>
          <p:cNvPr id="14" name="13 Imagen" descr="C:\Users\Rodrigo\Documents\OneDrive\10° semestre\Trabajo Terminal II\VA3.jpg"/>
          <p:cNvPicPr/>
          <p:nvPr/>
        </p:nvPicPr>
        <p:blipFill>
          <a:blip r:embed="rId3">
            <a:extLst>
              <a:ext uri="{28A0092B-C50C-407E-A947-70E740481C1C}">
                <a14:useLocalDpi xmlns:a14="http://schemas.microsoft.com/office/drawing/2010/main" val="0"/>
              </a:ext>
            </a:extLst>
          </a:blip>
          <a:srcRect/>
          <a:stretch>
            <a:fillRect/>
          </a:stretch>
        </p:blipFill>
        <p:spPr bwMode="auto">
          <a:xfrm>
            <a:off x="5047633" y="3645024"/>
            <a:ext cx="2070615" cy="2319152"/>
          </a:xfrm>
          <a:prstGeom prst="rect">
            <a:avLst/>
          </a:prstGeom>
          <a:noFill/>
          <a:ln>
            <a:noFill/>
          </a:ln>
        </p:spPr>
      </p:pic>
      <p:sp>
        <p:nvSpPr>
          <p:cNvPr id="15" name="1 Título"/>
          <p:cNvSpPr txBox="1">
            <a:spLocks/>
          </p:cNvSpPr>
          <p:nvPr/>
        </p:nvSpPr>
        <p:spPr>
          <a:xfrm>
            <a:off x="323528" y="269776"/>
            <a:ext cx="7560840" cy="1143000"/>
          </a:xfrm>
          <a:prstGeom prst="rect">
            <a:avLst/>
          </a:prstGeom>
        </p:spPr>
        <p:txBody>
          <a:bodyPr rIns="91440" anchor="b">
            <a:normAutofit fontScale="925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5. Sistema de visión artificial</a:t>
            </a:r>
            <a:endParaRPr lang="es-MX" dirty="0">
              <a:effectLst/>
              <a:latin typeface="LM Roman 10" pitchFamily="50" charset="0"/>
            </a:endParaRPr>
          </a:p>
        </p:txBody>
      </p:sp>
    </p:spTree>
    <p:extLst>
      <p:ext uri="{BB962C8B-B14F-4D97-AF65-F5344CB8AC3E}">
        <p14:creationId xmlns:p14="http://schemas.microsoft.com/office/powerpoint/2010/main" val="373571306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707886"/>
          </a:xfrm>
          <a:prstGeom prst="rect">
            <a:avLst/>
          </a:prstGeom>
          <a:noFill/>
        </p:spPr>
        <p:txBody>
          <a:bodyPr wrap="square" rtlCol="0">
            <a:spAutoFit/>
          </a:bodyPr>
          <a:lstStyle/>
          <a:p>
            <a:pPr algn="just"/>
            <a:r>
              <a:rPr lang="es-MX" sz="2000" dirty="0">
                <a:latin typeface="LM Roman 10" pitchFamily="50" charset="0"/>
              </a:rPr>
              <a:t>D</a:t>
            </a:r>
            <a:r>
              <a:rPr lang="es-MX" sz="2000" dirty="0" smtClean="0">
                <a:latin typeface="LM Roman 10" pitchFamily="50" charset="0"/>
              </a:rPr>
              <a:t>) Cálculo del centroide. Se ubica el centroide con las siguientes ecuaciones.</a:t>
            </a:r>
          </a:p>
        </p:txBody>
      </p:sp>
      <p:sp>
        <p:nvSpPr>
          <p:cNvPr id="5" name="4 CuadroTexto"/>
          <p:cNvSpPr txBox="1"/>
          <p:nvPr/>
        </p:nvSpPr>
        <p:spPr>
          <a:xfrm>
            <a:off x="433352" y="6012577"/>
            <a:ext cx="5043015"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5.5. Resultados del sistema de visión</a:t>
            </a:r>
            <a:endParaRPr lang="es-MX" sz="1600" dirty="0">
              <a:latin typeface="LM Roman 10" pitchFamily="50" charset="0"/>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3" name="Marcador de número de diapositiva 2"/>
          <p:cNvSpPr>
            <a:spLocks noGrp="1"/>
          </p:cNvSpPr>
          <p:nvPr>
            <p:ph type="sldNum" sz="quarter" idx="12"/>
          </p:nvPr>
        </p:nvSpPr>
        <p:spPr/>
        <p:txBody>
          <a:bodyPr/>
          <a:lstStyle/>
          <a:p>
            <a:fld id="{584960AB-56A8-4290-9210-164452CD4D77}" type="slidenum">
              <a:rPr lang="es-MX" smtClean="0"/>
              <a:t>18</a:t>
            </a:fld>
            <a:endParaRPr lang="es-MX"/>
          </a:p>
        </p:txBody>
      </p:sp>
      <p:sp>
        <p:nvSpPr>
          <p:cNvPr id="15" name="1 Título"/>
          <p:cNvSpPr txBox="1">
            <a:spLocks/>
          </p:cNvSpPr>
          <p:nvPr/>
        </p:nvSpPr>
        <p:spPr>
          <a:xfrm>
            <a:off x="323528" y="269776"/>
            <a:ext cx="7560840" cy="1143000"/>
          </a:xfrm>
          <a:prstGeom prst="rect">
            <a:avLst/>
          </a:prstGeom>
        </p:spPr>
        <p:txBody>
          <a:bodyPr rIns="91440" anchor="b">
            <a:normAutofit fontScale="925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5. Sistema de visión artificial</a:t>
            </a:r>
            <a:endParaRPr lang="es-MX" dirty="0">
              <a:effectLst/>
              <a:latin typeface="LM Roman 10" pitchFamily="50" charset="0"/>
            </a:endParaRPr>
          </a:p>
        </p:txBody>
      </p:sp>
      <mc:AlternateContent xmlns:mc="http://schemas.openxmlformats.org/markup-compatibility/2006" xmlns:a14="http://schemas.microsoft.com/office/drawing/2010/main">
        <mc:Choice Requires="a14">
          <p:sp>
            <p:nvSpPr>
              <p:cNvPr id="4" name="3 Rectángulo"/>
              <p:cNvSpPr/>
              <p:nvPr/>
            </p:nvSpPr>
            <p:spPr>
              <a:xfrm>
                <a:off x="3850815" y="1988840"/>
                <a:ext cx="3241465" cy="691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MX" i="1">
                              <a:latin typeface="Cambria Math"/>
                            </a:rPr>
                          </m:ctrlPr>
                        </m:sSubPr>
                        <m:e>
                          <m:r>
                            <a:rPr lang="es-MX" i="1">
                              <a:latin typeface="Cambria Math"/>
                            </a:rPr>
                            <m:t>𝑋</m:t>
                          </m:r>
                        </m:e>
                        <m:sub>
                          <m:r>
                            <a:rPr lang="es-MX" i="1">
                              <a:latin typeface="Cambria Math"/>
                            </a:rPr>
                            <m:t>𝑘</m:t>
                          </m:r>
                        </m:sub>
                      </m:sSub>
                      <m:r>
                        <a:rPr lang="es-MX" i="1">
                          <a:latin typeface="Cambria Math"/>
                        </a:rPr>
                        <m:t>=</m:t>
                      </m:r>
                      <m:f>
                        <m:fPr>
                          <m:ctrlPr>
                            <a:rPr lang="es-MX" i="1">
                              <a:latin typeface="Cambria Math"/>
                            </a:rPr>
                          </m:ctrlPr>
                        </m:fPr>
                        <m:num>
                          <m:nary>
                            <m:naryPr>
                              <m:chr m:val="∑"/>
                              <m:limLoc m:val="undOvr"/>
                              <m:ctrlPr>
                                <a:rPr lang="es-MX" i="1">
                                  <a:latin typeface="Cambria Math"/>
                                </a:rPr>
                              </m:ctrlPr>
                            </m:naryPr>
                            <m:sub>
                              <m:r>
                                <a:rPr lang="es-MX" i="1">
                                  <a:latin typeface="Cambria Math"/>
                                </a:rPr>
                                <m:t>𝑖</m:t>
                              </m:r>
                              <m:r>
                                <a:rPr lang="es-MX" i="1">
                                  <a:latin typeface="Cambria Math"/>
                                </a:rPr>
                                <m:t>=1</m:t>
                              </m:r>
                            </m:sub>
                            <m:sup>
                              <m:r>
                                <a:rPr lang="es-MX" i="1">
                                  <a:latin typeface="Cambria Math"/>
                                </a:rPr>
                                <m:t>𝑛</m:t>
                              </m:r>
                            </m:sup>
                            <m:e>
                              <m:sSub>
                                <m:sSubPr>
                                  <m:ctrlPr>
                                    <a:rPr lang="es-MX" i="1">
                                      <a:latin typeface="Cambria Math"/>
                                    </a:rPr>
                                  </m:ctrlPr>
                                </m:sSubPr>
                                <m:e>
                                  <m:r>
                                    <a:rPr lang="es-MX" i="1">
                                      <a:latin typeface="Cambria Math"/>
                                    </a:rPr>
                                    <m:t>𝑥</m:t>
                                  </m:r>
                                </m:e>
                                <m:sub>
                                  <m:r>
                                    <a:rPr lang="es-MX" i="1">
                                      <a:latin typeface="Cambria Math"/>
                                    </a:rPr>
                                    <m:t>𝑖𝑘</m:t>
                                  </m:r>
                                </m:sub>
                              </m:sSub>
                            </m:e>
                          </m:nary>
                        </m:num>
                        <m:den>
                          <m:sSub>
                            <m:sSubPr>
                              <m:ctrlPr>
                                <a:rPr lang="es-MX" i="1">
                                  <a:latin typeface="Cambria Math"/>
                                </a:rPr>
                              </m:ctrlPr>
                            </m:sSubPr>
                            <m:e>
                              <m:r>
                                <a:rPr lang="es-MX" i="1">
                                  <a:latin typeface="Cambria Math"/>
                                </a:rPr>
                                <m:t>𝑛</m:t>
                              </m:r>
                            </m:e>
                            <m:sub>
                              <m:r>
                                <a:rPr lang="es-MX" i="1">
                                  <a:latin typeface="Cambria Math"/>
                                </a:rPr>
                                <m:t>𝑘</m:t>
                              </m:r>
                            </m:sub>
                          </m:sSub>
                        </m:den>
                      </m:f>
                      <m:r>
                        <a:rPr lang="es-MX" i="1">
                          <a:latin typeface="Cambria Math"/>
                        </a:rPr>
                        <m:t>;     </m:t>
                      </m:r>
                      <m:sSub>
                        <m:sSubPr>
                          <m:ctrlPr>
                            <a:rPr lang="es-MX" i="1">
                              <a:latin typeface="Cambria Math"/>
                            </a:rPr>
                          </m:ctrlPr>
                        </m:sSubPr>
                        <m:e>
                          <m:r>
                            <a:rPr lang="es-MX" i="1">
                              <a:latin typeface="Cambria Math"/>
                            </a:rPr>
                            <m:t>𝑌</m:t>
                          </m:r>
                        </m:e>
                        <m:sub>
                          <m:r>
                            <a:rPr lang="es-MX" i="1">
                              <a:latin typeface="Cambria Math"/>
                            </a:rPr>
                            <m:t>𝑘</m:t>
                          </m:r>
                        </m:sub>
                      </m:sSub>
                      <m:r>
                        <a:rPr lang="es-MX" i="1">
                          <a:latin typeface="Cambria Math"/>
                        </a:rPr>
                        <m:t>=</m:t>
                      </m:r>
                      <m:f>
                        <m:fPr>
                          <m:ctrlPr>
                            <a:rPr lang="es-MX" i="1">
                              <a:latin typeface="Cambria Math"/>
                            </a:rPr>
                          </m:ctrlPr>
                        </m:fPr>
                        <m:num>
                          <m:nary>
                            <m:naryPr>
                              <m:chr m:val="∑"/>
                              <m:limLoc m:val="undOvr"/>
                              <m:ctrlPr>
                                <a:rPr lang="es-MX" i="1">
                                  <a:latin typeface="Cambria Math"/>
                                </a:rPr>
                              </m:ctrlPr>
                            </m:naryPr>
                            <m:sub>
                              <m:r>
                                <a:rPr lang="es-MX" i="1">
                                  <a:latin typeface="Cambria Math"/>
                                </a:rPr>
                                <m:t>𝑖</m:t>
                              </m:r>
                              <m:r>
                                <a:rPr lang="es-MX" i="1">
                                  <a:latin typeface="Cambria Math"/>
                                </a:rPr>
                                <m:t>=1</m:t>
                              </m:r>
                            </m:sub>
                            <m:sup>
                              <m:r>
                                <a:rPr lang="es-MX" i="1">
                                  <a:latin typeface="Cambria Math"/>
                                </a:rPr>
                                <m:t>𝑛</m:t>
                              </m:r>
                            </m:sup>
                            <m:e>
                              <m:sSub>
                                <m:sSubPr>
                                  <m:ctrlPr>
                                    <a:rPr lang="es-MX" i="1">
                                      <a:latin typeface="Cambria Math"/>
                                    </a:rPr>
                                  </m:ctrlPr>
                                </m:sSubPr>
                                <m:e>
                                  <m:r>
                                    <a:rPr lang="es-MX" i="1">
                                      <a:latin typeface="Cambria Math"/>
                                    </a:rPr>
                                    <m:t>𝑦</m:t>
                                  </m:r>
                                </m:e>
                                <m:sub>
                                  <m:r>
                                    <a:rPr lang="es-MX" i="1">
                                      <a:latin typeface="Cambria Math"/>
                                    </a:rPr>
                                    <m:t>𝑖𝑘</m:t>
                                  </m:r>
                                </m:sub>
                              </m:sSub>
                            </m:e>
                          </m:nary>
                        </m:num>
                        <m:den>
                          <m:sSub>
                            <m:sSubPr>
                              <m:ctrlPr>
                                <a:rPr lang="es-MX" i="1">
                                  <a:latin typeface="Cambria Math"/>
                                </a:rPr>
                              </m:ctrlPr>
                            </m:sSubPr>
                            <m:e>
                              <m:r>
                                <a:rPr lang="es-MX" i="1">
                                  <a:latin typeface="Cambria Math"/>
                                </a:rPr>
                                <m:t>𝑛</m:t>
                              </m:r>
                            </m:e>
                            <m:sub>
                              <m:r>
                                <a:rPr lang="es-MX" i="1">
                                  <a:latin typeface="Cambria Math"/>
                                </a:rPr>
                                <m:t>𝑘</m:t>
                              </m:r>
                            </m:sub>
                          </m:sSub>
                        </m:den>
                      </m:f>
                    </m:oMath>
                  </m:oMathPara>
                </a14:m>
                <a:endParaRPr lang="es-MX" dirty="0"/>
              </a:p>
            </p:txBody>
          </p:sp>
        </mc:Choice>
        <mc:Fallback xmlns="">
          <p:sp>
            <p:nvSpPr>
              <p:cNvPr id="4" name="3 Rectángulo"/>
              <p:cNvSpPr>
                <a:spLocks noRot="1" noChangeAspect="1" noMove="1" noResize="1" noEditPoints="1" noAdjustHandles="1" noChangeArrowheads="1" noChangeShapeType="1" noTextEdit="1"/>
              </p:cNvSpPr>
              <p:nvPr/>
            </p:nvSpPr>
            <p:spPr>
              <a:xfrm>
                <a:off x="3850815" y="1988840"/>
                <a:ext cx="3241465" cy="691408"/>
              </a:xfrm>
              <a:prstGeom prst="rect">
                <a:avLst/>
              </a:prstGeom>
              <a:blipFill rotWithShape="1">
                <a:blip r:embed="rId3"/>
                <a:stretch>
                  <a:fillRect/>
                </a:stretch>
              </a:blipFill>
            </p:spPr>
            <p:txBody>
              <a:bodyPr/>
              <a:lstStyle/>
              <a:p>
                <a:r>
                  <a:rPr lang="es-MX">
                    <a:noFill/>
                  </a:rPr>
                  <a:t> </a:t>
                </a:r>
              </a:p>
            </p:txBody>
          </p:sp>
        </mc:Fallback>
      </mc:AlternateContent>
      <p:pic>
        <p:nvPicPr>
          <p:cNvPr id="9" name="8 Imagen" descr="C:\Users\Rodrigo\Documents\OneDrive\10° semestre\Trabajo Terminal II\VA4.jpg"/>
          <p:cNvPicPr/>
          <p:nvPr/>
        </p:nvPicPr>
        <p:blipFill rotWithShape="1">
          <a:blip r:embed="rId4">
            <a:extLst>
              <a:ext uri="{28A0092B-C50C-407E-A947-70E740481C1C}">
                <a14:useLocalDpi xmlns:a14="http://schemas.microsoft.com/office/drawing/2010/main" val="0"/>
              </a:ext>
            </a:extLst>
          </a:blip>
          <a:srcRect l="22700" t="50834" r="23677"/>
          <a:stretch/>
        </p:blipFill>
        <p:spPr bwMode="auto">
          <a:xfrm>
            <a:off x="147775" y="3420288"/>
            <a:ext cx="5360329" cy="2812667"/>
          </a:xfrm>
          <a:prstGeom prst="rect">
            <a:avLst/>
          </a:prstGeom>
          <a:noFill/>
          <a:ln>
            <a:noFill/>
          </a:ln>
          <a:extLst>
            <a:ext uri="{53640926-AAD7-44D8-BBD7-CCE9431645EC}">
              <a14:shadowObscured xmlns:a14="http://schemas.microsoft.com/office/drawing/2010/main"/>
            </a:ext>
          </a:extLst>
        </p:spPr>
      </p:pic>
      <p:sp>
        <p:nvSpPr>
          <p:cNvPr id="12" name="11 CuadroTexto"/>
          <p:cNvSpPr txBox="1"/>
          <p:nvPr/>
        </p:nvSpPr>
        <p:spPr>
          <a:xfrm>
            <a:off x="383948" y="2564904"/>
            <a:ext cx="7572428" cy="707886"/>
          </a:xfrm>
          <a:prstGeom prst="rect">
            <a:avLst/>
          </a:prstGeom>
          <a:noFill/>
        </p:spPr>
        <p:txBody>
          <a:bodyPr wrap="square" rtlCol="0">
            <a:spAutoFit/>
          </a:bodyPr>
          <a:lstStyle/>
          <a:p>
            <a:pPr algn="just"/>
            <a:r>
              <a:rPr lang="es-MX" sz="2000" dirty="0">
                <a:latin typeface="LM Roman 10" pitchFamily="50" charset="0"/>
              </a:rPr>
              <a:t>E</a:t>
            </a:r>
            <a:r>
              <a:rPr lang="es-MX" sz="2000" dirty="0" smtClean="0">
                <a:latin typeface="LM Roman 10" pitchFamily="50" charset="0"/>
              </a:rPr>
              <a:t>) Cálculo de la orientación. Se calcula la pendiente de la recta que pasa por el centroide y el pixel más cercano a él (figura 5.6).</a:t>
            </a:r>
          </a:p>
        </p:txBody>
      </p:sp>
      <p:sp>
        <p:nvSpPr>
          <p:cNvPr id="13" name="12 CuadroTexto"/>
          <p:cNvSpPr txBox="1"/>
          <p:nvPr/>
        </p:nvSpPr>
        <p:spPr>
          <a:xfrm>
            <a:off x="5674081" y="4869160"/>
            <a:ext cx="2858359" cy="1077218"/>
          </a:xfrm>
          <a:prstGeom prst="rect">
            <a:avLst/>
          </a:prstGeom>
          <a:noFill/>
        </p:spPr>
        <p:txBody>
          <a:bodyPr wrap="square" rtlCol="0">
            <a:spAutoFit/>
          </a:bodyPr>
          <a:lstStyle/>
          <a:p>
            <a:pPr indent="457200" algn="ctr"/>
            <a:endParaRPr lang="es-MX" sz="1600" dirty="0" smtClean="0">
              <a:latin typeface="LM Roman 10" pitchFamily="50" charset="0"/>
            </a:endParaRPr>
          </a:p>
          <a:p>
            <a:pPr algn="just"/>
            <a:r>
              <a:rPr lang="es-MX" sz="1600" dirty="0" smtClean="0">
                <a:latin typeface="LM Roman 10" pitchFamily="50" charset="0"/>
              </a:rPr>
              <a:t>Figura 5.6. Posible ubicación del pixel más cercano al centroide.</a:t>
            </a:r>
            <a:endParaRPr lang="es-MX" sz="1600" dirty="0">
              <a:latin typeface="LM Roman 10" pitchFamily="50" charset="0"/>
            </a:endParaRPr>
          </a:p>
        </p:txBody>
      </p:sp>
      <p:graphicFrame>
        <p:nvGraphicFramePr>
          <p:cNvPr id="14" name="13 Objeto"/>
          <p:cNvGraphicFramePr>
            <a:graphicFrameLocks noChangeAspect="1"/>
          </p:cNvGraphicFramePr>
          <p:nvPr>
            <p:extLst>
              <p:ext uri="{D42A27DB-BD31-4B8C-83A1-F6EECF244321}">
                <p14:modId xmlns:p14="http://schemas.microsoft.com/office/powerpoint/2010/main" val="3284137870"/>
              </p:ext>
            </p:extLst>
          </p:nvPr>
        </p:nvGraphicFramePr>
        <p:xfrm>
          <a:off x="5397637" y="3397606"/>
          <a:ext cx="2955018" cy="1728158"/>
        </p:xfrm>
        <a:graphic>
          <a:graphicData uri="http://schemas.openxmlformats.org/presentationml/2006/ole">
            <mc:AlternateContent xmlns:mc="http://schemas.openxmlformats.org/markup-compatibility/2006">
              <mc:Choice xmlns:v="urn:schemas-microsoft-com:vml" Requires="v">
                <p:oleObj spid="_x0000_s5143" name="Visio" r:id="rId5" imgW="2105269" imgH="1267608" progId="Visio.Drawing.11">
                  <p:embed/>
                </p:oleObj>
              </mc:Choice>
              <mc:Fallback>
                <p:oleObj name="Visio" r:id="rId5" imgW="2105269" imgH="126760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637" y="3397606"/>
                        <a:ext cx="2955018" cy="1728158"/>
                      </a:xfrm>
                      <a:prstGeom prst="rect">
                        <a:avLst/>
                      </a:prstGeom>
                      <a:noFill/>
                    </p:spPr>
                  </p:pic>
                </p:oleObj>
              </mc:Fallback>
            </mc:AlternateContent>
          </a:graphicData>
        </a:graphic>
      </p:graphicFrame>
    </p:spTree>
    <p:extLst>
      <p:ext uri="{BB962C8B-B14F-4D97-AF65-F5344CB8AC3E}">
        <p14:creationId xmlns:p14="http://schemas.microsoft.com/office/powerpoint/2010/main" val="30436112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p:nvPr/>
        </p:nvPicPr>
        <p:blipFill>
          <a:blip r:embed="rId2">
            <a:extLst>
              <a:ext uri="{28A0092B-C50C-407E-A947-70E740481C1C}">
                <a14:useLocalDpi xmlns:a14="http://schemas.microsoft.com/office/drawing/2010/main" val="0"/>
              </a:ext>
            </a:extLst>
          </a:blip>
          <a:srcRect/>
          <a:stretch>
            <a:fillRect/>
          </a:stretch>
        </p:blipFill>
        <p:spPr bwMode="auto">
          <a:xfrm>
            <a:off x="2256328" y="4449940"/>
            <a:ext cx="3755832" cy="2071048"/>
          </a:xfrm>
          <a:prstGeom prst="rect">
            <a:avLst/>
          </a:prstGeom>
          <a:noFill/>
          <a:ln>
            <a:noFill/>
          </a:ln>
        </p:spPr>
      </p:pic>
      <p:sp>
        <p:nvSpPr>
          <p:cNvPr id="11" name="10 CuadroTexto"/>
          <p:cNvSpPr txBox="1"/>
          <p:nvPr/>
        </p:nvSpPr>
        <p:spPr>
          <a:xfrm>
            <a:off x="395536" y="1340768"/>
            <a:ext cx="7572428" cy="329320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latin typeface="LM Roman 10" pitchFamily="50" charset="0"/>
              </a:rPr>
              <a:t>El modelo simplificado del manipulador se presenta en la figura 6.1.</a:t>
            </a:r>
          </a:p>
          <a:p>
            <a:pPr marL="342900" indent="-342900" algn="just">
              <a:buFont typeface="Arial" panose="020B0604020202020204" pitchFamily="34" charset="0"/>
              <a:buChar char="•"/>
            </a:pPr>
            <a:r>
              <a:rPr lang="es-MX" sz="2000" dirty="0" smtClean="0">
                <a:latin typeface="LM Roman 10" pitchFamily="50" charset="0"/>
              </a:rPr>
              <a:t>Las posiciones de interés del manipulador cuando opera de forma autónoma son:</a:t>
            </a:r>
          </a:p>
          <a:p>
            <a:pPr algn="just"/>
            <a:r>
              <a:rPr lang="es-MX" sz="2000" dirty="0" smtClean="0">
                <a:latin typeface="LM Roman 10" pitchFamily="50" charset="0"/>
              </a:rPr>
              <a:t>A) Posición de reposo</a:t>
            </a:r>
          </a:p>
          <a:p>
            <a:pPr algn="just"/>
            <a:r>
              <a:rPr lang="es-MX" sz="2000" dirty="0" smtClean="0">
                <a:latin typeface="LM Roman 10" pitchFamily="50" charset="0"/>
              </a:rPr>
              <a:t>B) Posición sobre el objeto a tomar.</a:t>
            </a:r>
          </a:p>
          <a:p>
            <a:pPr algn="just"/>
            <a:r>
              <a:rPr lang="es-MX" sz="2000" dirty="0" smtClean="0">
                <a:latin typeface="LM Roman 10" pitchFamily="50" charset="0"/>
              </a:rPr>
              <a:t>C) Posición sobre el contenedor.</a:t>
            </a:r>
          </a:p>
          <a:p>
            <a:pPr algn="just"/>
            <a:r>
              <a:rPr lang="es-MX" sz="2000" dirty="0" smtClean="0">
                <a:latin typeface="LM Roman 10" pitchFamily="50" charset="0"/>
              </a:rPr>
              <a:t>D) Posición dentro del contenedor.</a:t>
            </a:r>
          </a:p>
          <a:p>
            <a:pPr marL="342900" indent="-342900" algn="just">
              <a:buFont typeface="Arial" panose="020B0604020202020204" pitchFamily="34" charset="0"/>
              <a:buChar char="•"/>
            </a:pPr>
            <a:r>
              <a:rPr lang="es-MX" sz="2000" dirty="0">
                <a:latin typeface="LM Roman 10" pitchFamily="50" charset="0"/>
              </a:rPr>
              <a:t>Se generaron 6 trayectorias entre los puntos de interés, empleando un polinomio de tercer orden.</a:t>
            </a:r>
            <a:endParaRPr lang="es-MX" sz="2000" dirty="0" smtClean="0">
              <a:latin typeface="LM Roman 10" pitchFamily="50" charset="0"/>
            </a:endParaRPr>
          </a:p>
        </p:txBody>
      </p:sp>
      <p:sp>
        <p:nvSpPr>
          <p:cNvPr id="13" name="1 Título"/>
          <p:cNvSpPr txBox="1">
            <a:spLocks/>
          </p:cNvSpPr>
          <p:nvPr/>
        </p:nvSpPr>
        <p:spPr>
          <a:xfrm>
            <a:off x="323528" y="269776"/>
            <a:ext cx="7560840" cy="1143000"/>
          </a:xfrm>
          <a:prstGeom prst="rect">
            <a:avLst/>
          </a:prstGeom>
        </p:spPr>
        <p:txBody>
          <a:bodyPr rIns="91440" anchor="b">
            <a:normAutofit fontScale="92500" lnSpcReduction="2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6. Control cinemático del manipulador SCARA</a:t>
            </a:r>
            <a:endParaRPr lang="es-MX" dirty="0">
              <a:effectLst/>
              <a:latin typeface="LM Roman 10" pitchFamily="50" charset="0"/>
            </a:endParaRPr>
          </a:p>
        </p:txBody>
      </p:sp>
      <p:sp>
        <p:nvSpPr>
          <p:cNvPr id="8" name="7 CuadroTexto"/>
          <p:cNvSpPr txBox="1"/>
          <p:nvPr/>
        </p:nvSpPr>
        <p:spPr>
          <a:xfrm>
            <a:off x="2243312" y="6228601"/>
            <a:ext cx="3876876" cy="584775"/>
          </a:xfrm>
          <a:prstGeom prst="rect">
            <a:avLst/>
          </a:prstGeom>
          <a:noFill/>
        </p:spPr>
        <p:txBody>
          <a:bodyPr wrap="square" rtlCol="0">
            <a:spAutoFit/>
          </a:bodyPr>
          <a:lstStyle/>
          <a:p>
            <a:pPr indent="457200" algn="ctr"/>
            <a:endParaRPr lang="es-MX" sz="1600" dirty="0" smtClean="0">
              <a:latin typeface="LM Roman 10" pitchFamily="50" charset="0"/>
            </a:endParaRPr>
          </a:p>
          <a:p>
            <a:pPr algn="ctr"/>
            <a:r>
              <a:rPr lang="es-MX" sz="1600" dirty="0" smtClean="0">
                <a:latin typeface="LM Roman 10" pitchFamily="50" charset="0"/>
              </a:rPr>
              <a:t>Figura 6.1. Modelo simplificado.</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19</a:t>
            </a:fld>
            <a:endParaRPr lang="es-MX"/>
          </a:p>
        </p:txBody>
      </p:sp>
    </p:spTree>
    <p:extLst>
      <p:ext uri="{BB962C8B-B14F-4D97-AF65-F5344CB8AC3E}">
        <p14:creationId xmlns:p14="http://schemas.microsoft.com/office/powerpoint/2010/main" val="351617782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2204864"/>
            <a:ext cx="7572428" cy="2677656"/>
          </a:xfrm>
          <a:prstGeom prst="rect">
            <a:avLst/>
          </a:prstGeom>
          <a:noFill/>
        </p:spPr>
        <p:txBody>
          <a:bodyPr wrap="square" rtlCol="0">
            <a:spAutoFit/>
          </a:bodyPr>
          <a:lstStyle/>
          <a:p>
            <a:pPr algn="just"/>
            <a:r>
              <a:rPr lang="es-MX" sz="2400" dirty="0" smtClean="0">
                <a:latin typeface="LM Roman 10" pitchFamily="50" charset="0"/>
              </a:rPr>
              <a:t>Objetivo general</a:t>
            </a:r>
          </a:p>
          <a:p>
            <a:pPr algn="just"/>
            <a:endParaRPr lang="es-MX" sz="2400" dirty="0" smtClean="0">
              <a:latin typeface="LM Roman 10" pitchFamily="50" charset="0"/>
            </a:endParaRPr>
          </a:p>
          <a:p>
            <a:pPr indent="457200" algn="just"/>
            <a:r>
              <a:rPr lang="es-MX" sz="2400" dirty="0" smtClean="0">
                <a:latin typeface="LM Roman 10" pitchFamily="50" charset="0"/>
              </a:rPr>
              <a:t>Diseñar y construir un prototipo de célula de empaquetado integrada por un robot SCARA asistido con visión artificial, para la determinación de posición y orientación del producto para su posterior deposición en contenedores.</a:t>
            </a:r>
            <a:endParaRPr lang="es-ES" dirty="0">
              <a:latin typeface="LM Roman 10" pitchFamily="50" charset="0"/>
            </a:endParaRPr>
          </a:p>
        </p:txBody>
      </p:sp>
      <p:sp>
        <p:nvSpPr>
          <p:cNvPr id="13"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1. Objetivos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a:t>
            </a:fld>
            <a:endParaRPr lang="es-MX"/>
          </a:p>
        </p:txBody>
      </p:sp>
    </p:spTree>
    <p:extLst>
      <p:ext uri="{BB962C8B-B14F-4D97-AF65-F5344CB8AC3E}">
        <p14:creationId xmlns:p14="http://schemas.microsoft.com/office/powerpoint/2010/main" val="1506616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a:xfrm>
            <a:off x="323528" y="269776"/>
            <a:ext cx="7560840" cy="1143000"/>
          </a:xfrm>
          <a:prstGeom prst="rect">
            <a:avLst/>
          </a:prstGeom>
        </p:spPr>
        <p:txBody>
          <a:bodyPr rIns="91440" anchor="b">
            <a:normAutofit fontScale="92500" lnSpcReduction="2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7</a:t>
            </a:r>
            <a:r>
              <a:rPr lang="es-MX" dirty="0" smtClean="0">
                <a:effectLst/>
                <a:latin typeface="LM Roman 10" pitchFamily="50" charset="0"/>
              </a:rPr>
              <a:t>. Implementación del sistema de control general</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20</a:t>
            </a:fld>
            <a:endParaRPr lang="es-MX"/>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005859"/>
            <a:ext cx="8350324" cy="311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24381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txBox="1">
            <a:spLocks/>
          </p:cNvSpPr>
          <p:nvPr/>
        </p:nvSpPr>
        <p:spPr>
          <a:xfrm>
            <a:off x="323528" y="269776"/>
            <a:ext cx="7560840" cy="1143000"/>
          </a:xfrm>
          <a:prstGeom prst="rect">
            <a:avLst/>
          </a:prstGeom>
        </p:spPr>
        <p:txBody>
          <a:bodyPr rIns="91440" anchor="b">
            <a:normAutofit fontScale="92500" lnSpcReduction="2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7</a:t>
            </a:r>
            <a:r>
              <a:rPr lang="es-MX" dirty="0" smtClean="0">
                <a:effectLst/>
                <a:latin typeface="LM Roman 10" pitchFamily="50" charset="0"/>
              </a:rPr>
              <a:t>. Implementación del sistema de control general</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21</a:t>
            </a:fld>
            <a:endParaRPr lang="es-MX"/>
          </a:p>
        </p:txBody>
      </p:sp>
    </p:spTree>
    <p:extLst>
      <p:ext uri="{BB962C8B-B14F-4D97-AF65-F5344CB8AC3E}">
        <p14:creationId xmlns:p14="http://schemas.microsoft.com/office/powerpoint/2010/main" val="30656149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2648" y="1556792"/>
            <a:ext cx="6912768" cy="452431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s-MX" dirty="0">
                <a:latin typeface="LM Roman 10" pitchFamily="50" charset="0"/>
              </a:rPr>
              <a:t>Estructura mecánica del manipulador SCARA</a:t>
            </a:r>
            <a:r>
              <a:rPr lang="es-MX" dirty="0" smtClean="0">
                <a:latin typeface="LM Roman 10" pitchFamily="50" charset="0"/>
              </a:rPr>
              <a:t>.</a:t>
            </a:r>
          </a:p>
          <a:p>
            <a:pPr indent="457200" algn="just"/>
            <a:r>
              <a:rPr lang="es-MX" dirty="0" smtClean="0">
                <a:latin typeface="LM Roman 10" pitchFamily="50" charset="0"/>
              </a:rPr>
              <a:t>Se presentó una deflexión inicial de 3 cm debido al momento generado por el brazo y a la insuficiente rigidez del actuador lineal. Esta deflexión se redujo a 4 mm reduciendo la longitud del brazo y disminuyendo la longitud del actuador lineal, todo esto sin afectar el área de trabajo antes delimitado.</a:t>
            </a:r>
          </a:p>
          <a:p>
            <a:pPr indent="457200" algn="just"/>
            <a:r>
              <a:rPr lang="es-MX" dirty="0" smtClean="0">
                <a:latin typeface="LM Roman 10" pitchFamily="50" charset="0"/>
              </a:rPr>
              <a:t>La placa móvil presento juego mecánico producido por la unión de los rodamientos lineales y las barras guías. Este juego aporta a la deflexión total presente en el mecanismo y puede reducirse colocando un segundo rodamiento concéntrico en cada guía.</a:t>
            </a:r>
          </a:p>
          <a:p>
            <a:pPr indent="457200" algn="just"/>
            <a:r>
              <a:rPr lang="es-MX" dirty="0">
                <a:latin typeface="LM Roman 10" pitchFamily="50" charset="0"/>
              </a:rPr>
              <a:t>El diseño de las piezas de </a:t>
            </a:r>
            <a:r>
              <a:rPr lang="es-MX" dirty="0" err="1">
                <a:latin typeface="LM Roman 10" pitchFamily="50" charset="0"/>
              </a:rPr>
              <a:t>Nylamid</a:t>
            </a:r>
            <a:r>
              <a:rPr lang="es-MX" dirty="0">
                <a:latin typeface="LM Roman 10" pitchFamily="50" charset="0"/>
              </a:rPr>
              <a:t> asegura que el esfuerzo en estas piezas no supera el esfuerzo de cedencia, sin embargo, usar un material más rígido tal como aluminio o acero, de la misma forma, asegura que la pieza no sufrirá deformaciones plásticas</a:t>
            </a:r>
            <a:r>
              <a:rPr lang="es-MX" dirty="0" smtClean="0">
                <a:latin typeface="LM Roman 10" pitchFamily="50" charset="0"/>
              </a:rPr>
              <a:t>, y  </a:t>
            </a:r>
            <a:r>
              <a:rPr lang="es-MX" dirty="0">
                <a:latin typeface="LM Roman 10" pitchFamily="50" charset="0"/>
              </a:rPr>
              <a:t>adicionalmente reducirán la deflexión del </a:t>
            </a:r>
            <a:r>
              <a:rPr lang="es-MX" dirty="0" smtClean="0">
                <a:latin typeface="LM Roman 10" pitchFamily="50" charset="0"/>
              </a:rPr>
              <a:t>material.</a:t>
            </a:r>
          </a:p>
        </p:txBody>
      </p:sp>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8</a:t>
            </a:r>
            <a:r>
              <a:rPr lang="es-MX" dirty="0" smtClean="0">
                <a:effectLst/>
                <a:latin typeface="LM Roman 10" pitchFamily="50" charset="0"/>
              </a:rPr>
              <a:t>. Conclusiones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22</a:t>
            </a:fld>
            <a:endParaRPr lang="es-MX"/>
          </a:p>
        </p:txBody>
      </p:sp>
    </p:spTree>
    <p:extLst>
      <p:ext uri="{BB962C8B-B14F-4D97-AF65-F5344CB8AC3E}">
        <p14:creationId xmlns:p14="http://schemas.microsoft.com/office/powerpoint/2010/main" val="69996072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2648" y="1556792"/>
            <a:ext cx="6912768" cy="507831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lvl="1" algn="just"/>
            <a:r>
              <a:rPr lang="es-MX" dirty="0">
                <a:latin typeface="LM Roman 10" pitchFamily="50" charset="0"/>
              </a:rPr>
              <a:t>La distribución de las tres barras guías no fue la optima para dotar al manipulador de la máxima rigidez posible.</a:t>
            </a:r>
          </a:p>
          <a:p>
            <a:pPr marL="285750" indent="-285750" algn="just">
              <a:buFont typeface="Arial" panose="020B0604020202020204" pitchFamily="34" charset="0"/>
              <a:buChar char="•"/>
            </a:pPr>
            <a:r>
              <a:rPr lang="es-MX" dirty="0">
                <a:latin typeface="LM Roman 10" pitchFamily="50" charset="0"/>
              </a:rPr>
              <a:t>Control individual de los actuadores</a:t>
            </a:r>
          </a:p>
          <a:p>
            <a:pPr indent="457200" algn="just"/>
            <a:r>
              <a:rPr lang="es-MX" dirty="0">
                <a:latin typeface="LM Roman 10" pitchFamily="50" charset="0"/>
              </a:rPr>
              <a:t>Se implementó el control del motor a pasos en un segundo microcontrolador ya que debe operar de forma </a:t>
            </a:r>
            <a:r>
              <a:rPr lang="es-MX" dirty="0" smtClean="0">
                <a:latin typeface="LM Roman 10" pitchFamily="50" charset="0"/>
              </a:rPr>
              <a:t>simultánea </a:t>
            </a:r>
            <a:r>
              <a:rPr lang="es-MX" dirty="0">
                <a:latin typeface="LM Roman 10" pitchFamily="50" charset="0"/>
              </a:rPr>
              <a:t>con los tres servomotores y la comunicación serial.</a:t>
            </a:r>
          </a:p>
          <a:p>
            <a:pPr indent="457200" algn="just"/>
            <a:r>
              <a:rPr lang="es-MX" dirty="0">
                <a:latin typeface="LM Roman 10" pitchFamily="50" charset="0"/>
              </a:rPr>
              <a:t>El uso de este segundo microcontrolador sugiere el replanteamiento del control individual de los actuadores, ya que surgen otras posibilidades de control, tales como el uso de un microcontrolador maestro y un microcontrolador esclavo de gama menor para cada actuador, o el uso de un solo microcontrolador con mayores prestaciones.</a:t>
            </a:r>
          </a:p>
          <a:p>
            <a:pPr indent="457200" algn="just"/>
            <a:endParaRPr lang="es-MX" dirty="0">
              <a:latin typeface="LM Roman 10" pitchFamily="50" charset="0"/>
            </a:endParaRPr>
          </a:p>
          <a:p>
            <a:pPr marL="285750" indent="-285750" algn="just">
              <a:buFont typeface="Arial" panose="020B0604020202020204" pitchFamily="34" charset="0"/>
              <a:buChar char="•"/>
            </a:pPr>
            <a:r>
              <a:rPr lang="es-MX" dirty="0">
                <a:latin typeface="LM Roman 10" pitchFamily="50" charset="0"/>
              </a:rPr>
              <a:t>Sistema de visión artificial</a:t>
            </a:r>
          </a:p>
          <a:p>
            <a:pPr indent="457200" algn="just"/>
            <a:r>
              <a:rPr lang="es-MX" dirty="0">
                <a:latin typeface="LM Roman 10" pitchFamily="50" charset="0"/>
              </a:rPr>
              <a:t>Si las fuentes luminosas artificiales son muy brillantes y/o se encuentran muy próximas al prototipo genera errores en el sistema de visión, por ello las fuentes de luz debe estar en una posición tal que no genere reflejos sobre la superficie del área de trabajo.</a:t>
            </a:r>
          </a:p>
        </p:txBody>
      </p:sp>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8</a:t>
            </a:r>
            <a:r>
              <a:rPr lang="es-MX" dirty="0" smtClean="0">
                <a:effectLst/>
                <a:latin typeface="LM Roman 10" pitchFamily="50" charset="0"/>
              </a:rPr>
              <a:t>. Conclusiones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23</a:t>
            </a:fld>
            <a:endParaRPr lang="es-MX"/>
          </a:p>
        </p:txBody>
      </p:sp>
    </p:spTree>
    <p:extLst>
      <p:ext uri="{BB962C8B-B14F-4D97-AF65-F5344CB8AC3E}">
        <p14:creationId xmlns:p14="http://schemas.microsoft.com/office/powerpoint/2010/main" val="74008662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8</a:t>
            </a:r>
            <a:r>
              <a:rPr lang="es-MX" dirty="0" smtClean="0">
                <a:effectLst/>
                <a:latin typeface="LM Roman 10" pitchFamily="50" charset="0"/>
              </a:rPr>
              <a:t>. Conclusiones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24</a:t>
            </a:fld>
            <a:endParaRPr lang="es-MX"/>
          </a:p>
        </p:txBody>
      </p:sp>
      <p:sp>
        <p:nvSpPr>
          <p:cNvPr id="6" name="3 CuadroTexto"/>
          <p:cNvSpPr txBox="1"/>
          <p:nvPr/>
        </p:nvSpPr>
        <p:spPr>
          <a:xfrm>
            <a:off x="827584" y="1628800"/>
            <a:ext cx="6912768" cy="369331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algn="just"/>
            <a:r>
              <a:rPr lang="es-MX" dirty="0">
                <a:latin typeface="LM Roman 10" pitchFamily="50" charset="0"/>
              </a:rPr>
              <a:t>El sistema desarrollado puede dotarse de mayores capacidades de detección, tales como segmentación por color o forma, si la aplicación así lo requiere.</a:t>
            </a:r>
          </a:p>
          <a:p>
            <a:pPr indent="457200" algn="just"/>
            <a:r>
              <a:rPr lang="es-MX" dirty="0">
                <a:latin typeface="LM Roman 10" pitchFamily="50" charset="0"/>
              </a:rPr>
              <a:t>Adicionalmente puede eliminarse la dependencia del sistema a una computadora de escritorio implementándolo en otro dispositivo, tales como una </a:t>
            </a:r>
            <a:r>
              <a:rPr lang="es-MX" dirty="0" err="1" smtClean="0">
                <a:latin typeface="LM Roman 10" pitchFamily="50" charset="0"/>
              </a:rPr>
              <a:t>raspberry</a:t>
            </a:r>
            <a:r>
              <a:rPr lang="es-MX" dirty="0" smtClean="0">
                <a:latin typeface="LM Roman 10" pitchFamily="50" charset="0"/>
              </a:rPr>
              <a:t>, una FPGA o </a:t>
            </a:r>
            <a:r>
              <a:rPr lang="es-MX" dirty="0">
                <a:latin typeface="LM Roman 10" pitchFamily="50" charset="0"/>
              </a:rPr>
              <a:t>un DSP</a:t>
            </a:r>
            <a:r>
              <a:rPr lang="es-MX" dirty="0" smtClean="0">
                <a:latin typeface="LM Roman 10" pitchFamily="50" charset="0"/>
              </a:rPr>
              <a:t>.</a:t>
            </a:r>
          </a:p>
          <a:p>
            <a:pPr indent="457200" algn="just"/>
            <a:endParaRPr lang="es-MX" dirty="0">
              <a:latin typeface="LM Roman 10" pitchFamily="50" charset="0"/>
            </a:endParaRPr>
          </a:p>
          <a:p>
            <a:pPr marL="285750" indent="-285750" algn="just">
              <a:buFont typeface="Arial" panose="020B0604020202020204" pitchFamily="34" charset="0"/>
              <a:buChar char="•"/>
            </a:pPr>
            <a:r>
              <a:rPr lang="es-MX" dirty="0">
                <a:latin typeface="LM Roman 10" pitchFamily="50" charset="0"/>
              </a:rPr>
              <a:t>Control general del prototipo</a:t>
            </a:r>
          </a:p>
          <a:p>
            <a:pPr indent="457200" algn="just"/>
            <a:r>
              <a:rPr lang="es-MX" dirty="0">
                <a:latin typeface="LM Roman 10" pitchFamily="50" charset="0"/>
              </a:rPr>
              <a:t>En caso de que el sistema de visión artificial se implemente en un microcontrolador ajeno a una pc, es conveniente que el sistema de control general también se implemente en un microcontrolador único, que mediante periféricos se comunique con el sistema de visión y los controles individuales</a:t>
            </a:r>
            <a:r>
              <a:rPr lang="es-MX" dirty="0" smtClean="0">
                <a:latin typeface="LM Roman 10" pitchFamily="50" charset="0"/>
              </a:rPr>
              <a:t>.</a:t>
            </a:r>
            <a:endParaRPr lang="es-MX" dirty="0">
              <a:latin typeface="LM Roman 10" pitchFamily="50" charset="0"/>
            </a:endParaRPr>
          </a:p>
        </p:txBody>
      </p:sp>
    </p:spTree>
    <p:extLst>
      <p:ext uri="{BB962C8B-B14F-4D97-AF65-F5344CB8AC3E}">
        <p14:creationId xmlns:p14="http://schemas.microsoft.com/office/powerpoint/2010/main" val="5954930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9</a:t>
            </a:r>
            <a:r>
              <a:rPr lang="es-MX" dirty="0" smtClean="0">
                <a:effectLst/>
                <a:latin typeface="LM Roman 10" pitchFamily="50" charset="0"/>
              </a:rPr>
              <a:t>. Trabajo a futuro</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25</a:t>
            </a:fld>
            <a:endParaRPr lang="es-MX"/>
          </a:p>
        </p:txBody>
      </p:sp>
      <p:sp>
        <p:nvSpPr>
          <p:cNvPr id="6" name="3 CuadroTexto"/>
          <p:cNvSpPr txBox="1"/>
          <p:nvPr/>
        </p:nvSpPr>
        <p:spPr>
          <a:xfrm>
            <a:off x="822648" y="1556792"/>
            <a:ext cx="6912768" cy="5078313"/>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s-MX" dirty="0">
                <a:latin typeface="LM Roman 10" pitchFamily="50" charset="0"/>
              </a:rPr>
              <a:t>Estructura mecánica del manipulador SCARA</a:t>
            </a:r>
            <a:r>
              <a:rPr lang="es-MX" dirty="0" smtClean="0">
                <a:latin typeface="LM Roman 10" pitchFamily="50" charset="0"/>
              </a:rPr>
              <a:t>.</a:t>
            </a:r>
          </a:p>
          <a:p>
            <a:pPr indent="457200" algn="just"/>
            <a:r>
              <a:rPr lang="es-MX" dirty="0" smtClean="0">
                <a:latin typeface="LM Roman 10" pitchFamily="50" charset="0"/>
              </a:rPr>
              <a:t>Colocar un segundo rodamiento concéntrico en cada guía lineal para reducir el juego mecánico de la placa móvil.</a:t>
            </a:r>
          </a:p>
          <a:p>
            <a:pPr indent="457200" algn="just"/>
            <a:r>
              <a:rPr lang="es-MX" dirty="0" smtClean="0">
                <a:latin typeface="LM Roman 10" pitchFamily="50" charset="0"/>
              </a:rPr>
              <a:t>Remplazar las piezas hechas de </a:t>
            </a:r>
            <a:r>
              <a:rPr lang="es-MX" dirty="0" err="1" smtClean="0">
                <a:latin typeface="LM Roman 10" pitchFamily="50" charset="0"/>
              </a:rPr>
              <a:t>Nylamid</a:t>
            </a:r>
            <a:r>
              <a:rPr lang="es-MX" dirty="0" smtClean="0">
                <a:latin typeface="LM Roman 10" pitchFamily="50" charset="0"/>
              </a:rPr>
              <a:t> por piezas de un material más rígido.</a:t>
            </a:r>
          </a:p>
          <a:p>
            <a:pPr indent="457200" algn="just"/>
            <a:r>
              <a:rPr lang="es-MX" dirty="0" smtClean="0">
                <a:latin typeface="LM Roman 10" pitchFamily="50" charset="0"/>
              </a:rPr>
              <a:t>Plantear una redistribución de las barras guía para dotar al sistema de una mayor rigidez.</a:t>
            </a:r>
          </a:p>
          <a:p>
            <a:pPr indent="457200" algn="just"/>
            <a:endParaRPr lang="es-MX" dirty="0">
              <a:latin typeface="LM Roman 10" pitchFamily="50" charset="0"/>
            </a:endParaRPr>
          </a:p>
          <a:p>
            <a:pPr marL="285750" indent="-285750" algn="just">
              <a:buFont typeface="Arial" panose="020B0604020202020204" pitchFamily="34" charset="0"/>
              <a:buChar char="•"/>
            </a:pPr>
            <a:r>
              <a:rPr lang="es-MX" dirty="0" smtClean="0">
                <a:latin typeface="LM Roman 10" pitchFamily="50" charset="0"/>
              </a:rPr>
              <a:t>Control individual de los actuadores</a:t>
            </a:r>
          </a:p>
          <a:p>
            <a:pPr indent="457200" algn="just"/>
            <a:r>
              <a:rPr lang="es-MX" dirty="0" smtClean="0">
                <a:latin typeface="LM Roman 10" pitchFamily="50" charset="0"/>
              </a:rPr>
              <a:t>Replantear el control individual de los actuadores, seleccionando entre emplear un único microcontrolador de mayores prestaciones o una configuración maestro-esclavos.</a:t>
            </a:r>
          </a:p>
          <a:p>
            <a:pPr indent="457200" algn="just"/>
            <a:endParaRPr lang="es-MX" dirty="0" smtClean="0">
              <a:latin typeface="LM Roman 10" pitchFamily="50" charset="0"/>
            </a:endParaRPr>
          </a:p>
          <a:p>
            <a:pPr marL="285750" indent="-285750" algn="just">
              <a:buFont typeface="Arial" panose="020B0604020202020204" pitchFamily="34" charset="0"/>
              <a:buChar char="•"/>
            </a:pPr>
            <a:r>
              <a:rPr lang="es-MX" dirty="0" smtClean="0">
                <a:latin typeface="LM Roman 10" pitchFamily="50" charset="0"/>
              </a:rPr>
              <a:t>Sistema </a:t>
            </a:r>
            <a:r>
              <a:rPr lang="es-MX" dirty="0">
                <a:latin typeface="LM Roman 10" pitchFamily="50" charset="0"/>
              </a:rPr>
              <a:t>de visión artificial.</a:t>
            </a:r>
          </a:p>
          <a:p>
            <a:pPr indent="457200" algn="just"/>
            <a:r>
              <a:rPr lang="es-MX" dirty="0" smtClean="0">
                <a:latin typeface="LM Roman 10" pitchFamily="50" charset="0"/>
              </a:rPr>
              <a:t>Dotar </a:t>
            </a:r>
            <a:r>
              <a:rPr lang="es-MX" dirty="0">
                <a:latin typeface="LM Roman 10" pitchFamily="50" charset="0"/>
              </a:rPr>
              <a:t>de mayores capacidades de </a:t>
            </a:r>
            <a:r>
              <a:rPr lang="es-MX" dirty="0" smtClean="0">
                <a:latin typeface="LM Roman 10" pitchFamily="50" charset="0"/>
              </a:rPr>
              <a:t>detección al sistema de visión artificial, </a:t>
            </a:r>
            <a:r>
              <a:rPr lang="es-MX" dirty="0">
                <a:latin typeface="LM Roman 10" pitchFamily="50" charset="0"/>
              </a:rPr>
              <a:t>tales como segmentación por color o </a:t>
            </a:r>
            <a:r>
              <a:rPr lang="es-MX" dirty="0" smtClean="0">
                <a:latin typeface="LM Roman 10" pitchFamily="50" charset="0"/>
              </a:rPr>
              <a:t>forma</a:t>
            </a:r>
            <a:r>
              <a:rPr lang="es-MX" dirty="0">
                <a:latin typeface="LM Roman 10" pitchFamily="50" charset="0"/>
              </a:rPr>
              <a:t>.</a:t>
            </a:r>
            <a:endParaRPr lang="es-MX" dirty="0" smtClean="0">
              <a:latin typeface="LM Roman 10" pitchFamily="50" charset="0"/>
            </a:endParaRPr>
          </a:p>
          <a:p>
            <a:pPr indent="457200" algn="just"/>
            <a:r>
              <a:rPr lang="es-MX" dirty="0" smtClean="0">
                <a:latin typeface="LM Roman 10" pitchFamily="50" charset="0"/>
              </a:rPr>
              <a:t>Implementar el sistema de visión artificial en un dispositivo ajeno a una computadora personal.</a:t>
            </a:r>
          </a:p>
        </p:txBody>
      </p:sp>
    </p:spTree>
    <p:extLst>
      <p:ext uri="{BB962C8B-B14F-4D97-AF65-F5344CB8AC3E}">
        <p14:creationId xmlns:p14="http://schemas.microsoft.com/office/powerpoint/2010/main" val="31157310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2648" y="1556792"/>
            <a:ext cx="6912768" cy="120032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gn="just">
              <a:buFont typeface="Arial" panose="020B0604020202020204" pitchFamily="34" charset="0"/>
              <a:buChar char="•"/>
            </a:pPr>
            <a:r>
              <a:rPr lang="es-MX" dirty="0" smtClean="0">
                <a:latin typeface="LM Roman 10" pitchFamily="50" charset="0"/>
              </a:rPr>
              <a:t>Control general del prototipo</a:t>
            </a:r>
          </a:p>
          <a:p>
            <a:pPr indent="457200" algn="just"/>
            <a:r>
              <a:rPr lang="es-MX" dirty="0" smtClean="0">
                <a:latin typeface="LM Roman 10" pitchFamily="50" charset="0"/>
              </a:rPr>
              <a:t>Implementar el sistema de control general en un microcontrolador.</a:t>
            </a:r>
          </a:p>
          <a:p>
            <a:pPr indent="457200" algn="just"/>
            <a:endParaRPr lang="es-MX" dirty="0">
              <a:latin typeface="LM Roman 10" pitchFamily="50" charset="0"/>
            </a:endParaRPr>
          </a:p>
        </p:txBody>
      </p:sp>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a:effectLst/>
                <a:latin typeface="LM Roman 10" pitchFamily="50" charset="0"/>
              </a:rPr>
              <a:t>9</a:t>
            </a:r>
            <a:r>
              <a:rPr lang="es-MX" dirty="0" smtClean="0">
                <a:effectLst/>
                <a:latin typeface="LM Roman 10" pitchFamily="50" charset="0"/>
              </a:rPr>
              <a:t>. Trabajo a futuro</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26</a:t>
            </a:fld>
            <a:endParaRPr lang="es-MX"/>
          </a:p>
        </p:txBody>
      </p:sp>
      <p:sp>
        <p:nvSpPr>
          <p:cNvPr id="6" name="3 CuadroTexto"/>
          <p:cNvSpPr txBox="1"/>
          <p:nvPr/>
        </p:nvSpPr>
        <p:spPr>
          <a:xfrm>
            <a:off x="822648" y="1556792"/>
            <a:ext cx="6912768" cy="230832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gn="just">
              <a:buFont typeface="Arial" panose="020B0604020202020204" pitchFamily="34" charset="0"/>
              <a:buChar char="•"/>
            </a:pPr>
            <a:r>
              <a:rPr lang="es-MX" dirty="0" smtClean="0">
                <a:latin typeface="LM Roman 10" pitchFamily="50" charset="0"/>
              </a:rPr>
              <a:t>Control general del prototipo</a:t>
            </a:r>
          </a:p>
          <a:p>
            <a:pPr indent="457200" algn="just"/>
            <a:r>
              <a:rPr lang="es-MX" dirty="0" smtClean="0">
                <a:latin typeface="LM Roman 10" pitchFamily="50" charset="0"/>
              </a:rPr>
              <a:t>Implementar el sistema de control general en un microcontrolador o en una FPGA que permita realizar distintos procesos de forma simultanea.</a:t>
            </a:r>
          </a:p>
          <a:p>
            <a:pPr marL="285750" indent="-285750" algn="just">
              <a:buFont typeface="Arial" panose="020B0604020202020204" pitchFamily="34" charset="0"/>
              <a:buChar char="•"/>
            </a:pPr>
            <a:r>
              <a:rPr lang="es-MX" dirty="0" smtClean="0">
                <a:latin typeface="LM Roman 10" pitchFamily="50" charset="0"/>
              </a:rPr>
              <a:t>Interfaz de usuario</a:t>
            </a:r>
          </a:p>
          <a:p>
            <a:pPr indent="457200" algn="just"/>
            <a:r>
              <a:rPr lang="es-MX" dirty="0" smtClean="0">
                <a:latin typeface="LM Roman 10" pitchFamily="50" charset="0"/>
              </a:rPr>
              <a:t>Generar una interfaz de usuario donde sea posible modificar  valores tales como el tamaño de los objetos y la forma en que estos se ordenan.</a:t>
            </a:r>
            <a:endParaRPr lang="es-MX" dirty="0">
              <a:latin typeface="LM Roman 10" pitchFamily="50" charset="0"/>
            </a:endParaRPr>
          </a:p>
        </p:txBody>
      </p:sp>
    </p:spTree>
    <p:extLst>
      <p:ext uri="{BB962C8B-B14F-4D97-AF65-F5344CB8AC3E}">
        <p14:creationId xmlns:p14="http://schemas.microsoft.com/office/powerpoint/2010/main" val="165161890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2648" y="1556792"/>
            <a:ext cx="6912768" cy="203132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dirty="0" smtClean="0">
                <a:latin typeface="LM Roman 10" pitchFamily="50" charset="0"/>
              </a:rPr>
              <a:t>[1] </a:t>
            </a:r>
            <a:r>
              <a:rPr lang="es-MX" dirty="0">
                <a:latin typeface="LM Roman 10" pitchFamily="50" charset="0"/>
              </a:rPr>
              <a:t>NSK. </a:t>
            </a:r>
            <a:r>
              <a:rPr lang="es-MX" i="1" dirty="0">
                <a:latin typeface="LM Roman 10" pitchFamily="50" charset="0"/>
              </a:rPr>
              <a:t>Catálogo revisado de rodamientos. </a:t>
            </a:r>
            <a:r>
              <a:rPr lang="es-MX" dirty="0">
                <a:latin typeface="LM Roman 10" pitchFamily="50" charset="0"/>
              </a:rPr>
              <a:t>CAT.No.E1102c.</a:t>
            </a:r>
          </a:p>
          <a:p>
            <a:r>
              <a:rPr lang="es-MX" dirty="0" smtClean="0">
                <a:latin typeface="LM Roman 10" pitchFamily="50" charset="0"/>
              </a:rPr>
              <a:t>[2] </a:t>
            </a:r>
            <a:r>
              <a:rPr lang="es-MX" dirty="0" err="1">
                <a:latin typeface="LM Roman 10" pitchFamily="50" charset="0"/>
              </a:rPr>
              <a:t>Futaba</a:t>
            </a:r>
            <a:r>
              <a:rPr lang="es-MX" dirty="0">
                <a:latin typeface="LM Roman 10" pitchFamily="50" charset="0"/>
              </a:rPr>
              <a:t>, </a:t>
            </a:r>
            <a:r>
              <a:rPr lang="es-MX" i="1" dirty="0" err="1">
                <a:latin typeface="LM Roman 10" pitchFamily="50" charset="0"/>
              </a:rPr>
              <a:t>Analog</a:t>
            </a:r>
            <a:r>
              <a:rPr lang="es-MX" i="1" dirty="0">
                <a:latin typeface="LM Roman 10" pitchFamily="50" charset="0"/>
              </a:rPr>
              <a:t> servos</a:t>
            </a:r>
            <a:r>
              <a:rPr lang="es-MX" i="1" dirty="0" smtClean="0">
                <a:latin typeface="LM Roman 10" pitchFamily="50" charset="0"/>
              </a:rPr>
              <a:t>.</a:t>
            </a:r>
          </a:p>
          <a:p>
            <a:r>
              <a:rPr lang="es-MX" dirty="0" smtClean="0">
                <a:latin typeface="LM Roman 10" pitchFamily="50" charset="0"/>
              </a:rPr>
              <a:t>[3] </a:t>
            </a:r>
            <a:r>
              <a:rPr lang="es-MX" dirty="0" err="1">
                <a:latin typeface="LM Roman 10" pitchFamily="50" charset="0"/>
              </a:rPr>
              <a:t>Mott</a:t>
            </a:r>
            <a:r>
              <a:rPr lang="es-MX" dirty="0">
                <a:latin typeface="LM Roman 10" pitchFamily="50" charset="0"/>
              </a:rPr>
              <a:t>. Robert L., (2006). </a:t>
            </a:r>
            <a:r>
              <a:rPr lang="es-MX" i="1" dirty="0">
                <a:latin typeface="LM Roman 10" pitchFamily="50" charset="0"/>
              </a:rPr>
              <a:t>Diseño de elementos de máquinas.</a:t>
            </a:r>
            <a:r>
              <a:rPr lang="es-MX" dirty="0">
                <a:latin typeface="LM Roman 10" pitchFamily="50" charset="0"/>
              </a:rPr>
              <a:t> Editorial Pearson, cuarta edición. </a:t>
            </a:r>
            <a:endParaRPr lang="es-MX" dirty="0" smtClean="0">
              <a:latin typeface="LM Roman 10" pitchFamily="50" charset="0"/>
            </a:endParaRPr>
          </a:p>
          <a:p>
            <a:r>
              <a:rPr lang="es-MX" dirty="0">
                <a:latin typeface="LM Roman 10" pitchFamily="50" charset="0"/>
              </a:rPr>
              <a:t>[4] FESTO, (2014). </a:t>
            </a:r>
            <a:r>
              <a:rPr lang="es-MX" i="1" dirty="0">
                <a:latin typeface="LM Roman 10" pitchFamily="50" charset="0"/>
              </a:rPr>
              <a:t>Catálogo Ventosas VAS/VASB</a:t>
            </a:r>
            <a:r>
              <a:rPr lang="es-MX" dirty="0">
                <a:latin typeface="LM Roman 10" pitchFamily="50" charset="0"/>
              </a:rPr>
              <a:t>.</a:t>
            </a:r>
          </a:p>
          <a:p>
            <a:r>
              <a:rPr lang="es-MX" dirty="0">
                <a:latin typeface="LM Roman 10" pitchFamily="50" charset="0"/>
              </a:rPr>
              <a:t>[5] </a:t>
            </a:r>
            <a:r>
              <a:rPr lang="en-US" dirty="0" err="1">
                <a:latin typeface="LM Roman 10" pitchFamily="50" charset="0"/>
              </a:rPr>
              <a:t>Spong</a:t>
            </a:r>
            <a:r>
              <a:rPr lang="en-US" dirty="0">
                <a:latin typeface="LM Roman 10" pitchFamily="50" charset="0"/>
              </a:rPr>
              <a:t>, Mark W., (2004). </a:t>
            </a:r>
            <a:r>
              <a:rPr lang="en-US" i="1" dirty="0">
                <a:latin typeface="LM Roman 10" pitchFamily="50" charset="0"/>
              </a:rPr>
              <a:t>Robot dynamics and control</a:t>
            </a:r>
            <a:r>
              <a:rPr lang="en-US" dirty="0">
                <a:latin typeface="LM Roman 10" pitchFamily="50" charset="0"/>
              </a:rPr>
              <a:t>, 2nd edition</a:t>
            </a:r>
            <a:endParaRPr lang="es-MX" dirty="0">
              <a:latin typeface="LM Roman 10" pitchFamily="50" charset="0"/>
            </a:endParaRPr>
          </a:p>
        </p:txBody>
      </p:sp>
      <p:sp>
        <p:nvSpPr>
          <p:cNvPr id="5"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10. Referencias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27</a:t>
            </a:fld>
            <a:endParaRPr lang="es-MX"/>
          </a:p>
        </p:txBody>
      </p:sp>
    </p:spTree>
    <p:extLst>
      <p:ext uri="{BB962C8B-B14F-4D97-AF65-F5344CB8AC3E}">
        <p14:creationId xmlns:p14="http://schemas.microsoft.com/office/powerpoint/2010/main" val="175486675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4960AB-56A8-4290-9210-164452CD4D77}" type="slidenum">
              <a:rPr lang="es-MX" smtClean="0"/>
              <a:t>28</a:t>
            </a:fld>
            <a:endParaRPr lang="es-MX"/>
          </a:p>
        </p:txBody>
      </p:sp>
      <p:sp>
        <p:nvSpPr>
          <p:cNvPr id="3" name="1 Título"/>
          <p:cNvSpPr txBox="1">
            <a:spLocks/>
          </p:cNvSpPr>
          <p:nvPr/>
        </p:nvSpPr>
        <p:spPr>
          <a:xfrm>
            <a:off x="467544" y="2276872"/>
            <a:ext cx="7488832" cy="2304256"/>
          </a:xfrm>
          <a:prstGeom prst="rect">
            <a:avLst/>
          </a:prstGeom>
        </p:spPr>
        <p:txBody>
          <a:bodyPr rIns="91440" anchor="b">
            <a:normAutofit fontScale="92500" lnSpcReduction="1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es-MX" sz="16600" dirty="0" smtClean="0">
                <a:effectLst/>
                <a:latin typeface="LM Roman 10" pitchFamily="50" charset="0"/>
              </a:rPr>
              <a:t>Gracias</a:t>
            </a:r>
            <a:r>
              <a:rPr lang="es-MX" dirty="0" smtClean="0">
                <a:effectLst/>
                <a:latin typeface="LM Roman 10" pitchFamily="50" charset="0"/>
              </a:rPr>
              <a:t> </a:t>
            </a:r>
            <a:endParaRPr lang="es-MX" dirty="0">
              <a:effectLst/>
              <a:latin typeface="LM Roman 10" pitchFamily="50" charset="0"/>
            </a:endParaRPr>
          </a:p>
        </p:txBody>
      </p:sp>
    </p:spTree>
    <p:extLst>
      <p:ext uri="{BB962C8B-B14F-4D97-AF65-F5344CB8AC3E}">
        <p14:creationId xmlns:p14="http://schemas.microsoft.com/office/powerpoint/2010/main" val="314142999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2677656"/>
          </a:xfrm>
          <a:prstGeom prst="rect">
            <a:avLst/>
          </a:prstGeom>
          <a:noFill/>
        </p:spPr>
        <p:txBody>
          <a:bodyPr wrap="square" rtlCol="0">
            <a:spAutoFit/>
          </a:bodyPr>
          <a:lstStyle/>
          <a:p>
            <a:pPr algn="just"/>
            <a:r>
              <a:rPr lang="es-MX" sz="2400" dirty="0" smtClean="0">
                <a:latin typeface="LM Roman 10" pitchFamily="50" charset="0"/>
              </a:rPr>
              <a:t>Objetivos particulares</a:t>
            </a:r>
          </a:p>
          <a:p>
            <a:pPr algn="just"/>
            <a:endParaRPr lang="es-MX" sz="2400" dirty="0" smtClean="0">
              <a:latin typeface="LM Roman 10" pitchFamily="50" charset="0"/>
            </a:endParaRPr>
          </a:p>
          <a:p>
            <a:pPr marL="342900" indent="-342900" algn="just">
              <a:buFont typeface="Arial" panose="020B0604020202020204" pitchFamily="34" charset="0"/>
              <a:buChar char="•"/>
            </a:pPr>
            <a:r>
              <a:rPr lang="es-MX" sz="2400" dirty="0" smtClean="0">
                <a:latin typeface="LM Roman 10" pitchFamily="50" charset="0"/>
              </a:rPr>
              <a:t>Diseño del robot SCARA.</a:t>
            </a:r>
          </a:p>
          <a:p>
            <a:pPr marL="342900" indent="-342900" algn="just">
              <a:buFont typeface="Arial" panose="020B0604020202020204" pitchFamily="34" charset="0"/>
              <a:buChar char="•"/>
            </a:pPr>
            <a:r>
              <a:rPr lang="es-MX" sz="2400" dirty="0">
                <a:latin typeface="LM Roman 10" pitchFamily="50" charset="0"/>
              </a:rPr>
              <a:t>Programación del sistema de visión</a:t>
            </a:r>
            <a:r>
              <a:rPr lang="es-MX" sz="2400" dirty="0" smtClean="0">
                <a:latin typeface="LM Roman 10" pitchFamily="50" charset="0"/>
              </a:rPr>
              <a:t>.</a:t>
            </a:r>
          </a:p>
          <a:p>
            <a:pPr marL="342900" indent="-342900" algn="just">
              <a:buFont typeface="Arial" panose="020B0604020202020204" pitchFamily="34" charset="0"/>
              <a:buChar char="•"/>
            </a:pPr>
            <a:r>
              <a:rPr lang="es-MX" sz="2400" dirty="0">
                <a:latin typeface="LM Roman 10" pitchFamily="50" charset="0"/>
              </a:rPr>
              <a:t>Diseño estructural del efector final</a:t>
            </a:r>
            <a:r>
              <a:rPr lang="es-MX" sz="2400" dirty="0" smtClean="0">
                <a:latin typeface="LM Roman 10" pitchFamily="50" charset="0"/>
              </a:rPr>
              <a:t>.</a:t>
            </a:r>
          </a:p>
          <a:p>
            <a:pPr marL="342900" indent="-342900" algn="just">
              <a:buFont typeface="Arial" panose="020B0604020202020204" pitchFamily="34" charset="0"/>
              <a:buChar char="•"/>
            </a:pPr>
            <a:r>
              <a:rPr lang="es-MX" sz="2400" dirty="0">
                <a:latin typeface="LM Roman 10" pitchFamily="50" charset="0"/>
              </a:rPr>
              <a:t>Manufactura del prototipo</a:t>
            </a:r>
            <a:r>
              <a:rPr lang="es-MX" sz="2400" dirty="0" smtClean="0">
                <a:latin typeface="LM Roman 10" pitchFamily="50" charset="0"/>
              </a:rPr>
              <a:t>.</a:t>
            </a:r>
          </a:p>
          <a:p>
            <a:pPr indent="457200" algn="just"/>
            <a:endParaRPr lang="es-MX" sz="2400" dirty="0" smtClean="0">
              <a:latin typeface="LM Roman 10" pitchFamily="50" charset="0"/>
            </a:endParaRPr>
          </a:p>
        </p:txBody>
      </p:sp>
      <p:sp>
        <p:nvSpPr>
          <p:cNvPr id="13"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1. Objetivos</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3</a:t>
            </a:fld>
            <a:endParaRPr lang="es-MX"/>
          </a:p>
        </p:txBody>
      </p:sp>
    </p:spTree>
    <p:extLst>
      <p:ext uri="{BB962C8B-B14F-4D97-AF65-F5344CB8AC3E}">
        <p14:creationId xmlns:p14="http://schemas.microsoft.com/office/powerpoint/2010/main" val="29982227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txBox="1">
            <a:spLocks/>
          </p:cNvSpPr>
          <p:nvPr/>
        </p:nvSpPr>
        <p:spPr>
          <a:xfrm>
            <a:off x="323528" y="269776"/>
            <a:ext cx="7560840" cy="1143000"/>
          </a:xfrm>
          <a:prstGeom prst="rect">
            <a:avLst/>
          </a:prstGeom>
        </p:spPr>
        <p:txBody>
          <a:bodyPr rIns="91440" anchor="b">
            <a:normAutofit fontScale="92500" lnSpcReduction="20000"/>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2. Diagrama a bloques del sistema</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4</a:t>
            </a:fld>
            <a:endParaRPr lang="es-MX"/>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005859"/>
            <a:ext cx="8350324" cy="311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8612765"/>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95536" y="1543432"/>
            <a:ext cx="7572428" cy="397031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s-MX" sz="2400" dirty="0" smtClean="0">
                <a:latin typeface="LM Roman 10" pitchFamily="50" charset="0"/>
              </a:rPr>
              <a:t>Banda transportadora: 25 x 50 cm.</a:t>
            </a:r>
          </a:p>
          <a:p>
            <a:pPr marL="342900" indent="-342900" algn="just">
              <a:lnSpc>
                <a:spcPct val="150000"/>
              </a:lnSpc>
              <a:buFont typeface="Arial" panose="020B0604020202020204" pitchFamily="34" charset="0"/>
              <a:buChar char="•"/>
            </a:pPr>
            <a:r>
              <a:rPr lang="es-MX" sz="2400" dirty="0" smtClean="0">
                <a:latin typeface="LM Roman 10" pitchFamily="50" charset="0"/>
              </a:rPr>
              <a:t>Velocidad máxima: 0.1 m/s.</a:t>
            </a:r>
          </a:p>
          <a:p>
            <a:pPr marL="342900" indent="-342900" algn="just">
              <a:lnSpc>
                <a:spcPct val="150000"/>
              </a:lnSpc>
              <a:buFont typeface="Arial" panose="020B0604020202020204" pitchFamily="34" charset="0"/>
              <a:buChar char="•"/>
            </a:pPr>
            <a:r>
              <a:rPr lang="es-MX" sz="2400" dirty="0" smtClean="0">
                <a:latin typeface="LM Roman 10" pitchFamily="50" charset="0"/>
              </a:rPr>
              <a:t>Área de trabajo máxima del SCARA sobre la banda transportadora: 25 x 34 cm.</a:t>
            </a:r>
          </a:p>
          <a:p>
            <a:pPr marL="342900" indent="-342900" algn="just">
              <a:lnSpc>
                <a:spcPct val="150000"/>
              </a:lnSpc>
              <a:buFont typeface="Arial" panose="020B0604020202020204" pitchFamily="34" charset="0"/>
              <a:buChar char="•"/>
            </a:pPr>
            <a:r>
              <a:rPr lang="es-MX" sz="2400" dirty="0" smtClean="0">
                <a:latin typeface="LM Roman 10" pitchFamily="50" charset="0"/>
              </a:rPr>
              <a:t>Dimensiones máximas de los objetos.</a:t>
            </a:r>
          </a:p>
          <a:p>
            <a:pPr marL="1714500" lvl="3" indent="-342900" algn="just">
              <a:lnSpc>
                <a:spcPct val="150000"/>
              </a:lnSpc>
              <a:buFont typeface="Arial" panose="020B0604020202020204" pitchFamily="34" charset="0"/>
              <a:buChar char="•"/>
            </a:pPr>
            <a:r>
              <a:rPr lang="es-MX" sz="2400" dirty="0" smtClean="0">
                <a:latin typeface="LM Roman 10" pitchFamily="50" charset="0"/>
              </a:rPr>
              <a:t>largo: 10 cm, ancho: 5 cm y alto: 2 cm..</a:t>
            </a:r>
          </a:p>
          <a:p>
            <a:pPr marL="342900" indent="-342900" algn="just">
              <a:lnSpc>
                <a:spcPct val="150000"/>
              </a:lnSpc>
              <a:buFont typeface="Arial" panose="020B0604020202020204" pitchFamily="34" charset="0"/>
              <a:buChar char="•"/>
            </a:pPr>
            <a:r>
              <a:rPr lang="es-MX" sz="2400" dirty="0" smtClean="0">
                <a:latin typeface="LM Roman 10" pitchFamily="50" charset="0"/>
              </a:rPr>
              <a:t>Masa máxima del objeto: 300 g.</a:t>
            </a:r>
          </a:p>
        </p:txBody>
      </p:sp>
      <p:sp>
        <p:nvSpPr>
          <p:cNvPr id="13" name="1 Título"/>
          <p:cNvSpPr txBox="1">
            <a:spLocks/>
          </p:cNvSpPr>
          <p:nvPr/>
        </p:nvSpPr>
        <p:spPr>
          <a:xfrm>
            <a:off x="323528" y="269776"/>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3. Parámetros de diseño</a:t>
            </a:r>
            <a:endParaRPr lang="es-MX" dirty="0">
              <a:effectLst/>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5</a:t>
            </a:fld>
            <a:endParaRPr lang="es-MX"/>
          </a:p>
        </p:txBody>
      </p:sp>
    </p:spTree>
    <p:extLst>
      <p:ext uri="{BB962C8B-B14F-4D97-AF65-F5344CB8AC3E}">
        <p14:creationId xmlns:p14="http://schemas.microsoft.com/office/powerpoint/2010/main" val="415024124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4960AB-56A8-4290-9210-164452CD4D77}" type="slidenum">
              <a:rPr lang="es-MX" smtClean="0"/>
              <a:t>6</a:t>
            </a:fld>
            <a:endParaRPr lang="es-MX"/>
          </a:p>
        </p:txBody>
      </p:sp>
      <p:sp>
        <p:nvSpPr>
          <p:cNvPr id="6" name="4 CuadroTexto"/>
          <p:cNvSpPr txBox="1"/>
          <p:nvPr/>
        </p:nvSpPr>
        <p:spPr>
          <a:xfrm>
            <a:off x="2267744" y="6045200"/>
            <a:ext cx="3600400" cy="584775"/>
          </a:xfrm>
          <a:prstGeom prst="rect">
            <a:avLst/>
          </a:prstGeom>
          <a:noFill/>
        </p:spPr>
        <p:txBody>
          <a:bodyPr wrap="square" rtlCol="0">
            <a:spAutoFit/>
          </a:bodyPr>
          <a:lstStyle/>
          <a:p>
            <a:pPr indent="457200" algn="just"/>
            <a:endParaRPr lang="es-MX" sz="1600" dirty="0" smtClean="0">
              <a:latin typeface="LM Roman 10" pitchFamily="50" charset="0"/>
            </a:endParaRPr>
          </a:p>
          <a:p>
            <a:pPr algn="r"/>
            <a:r>
              <a:rPr lang="es-MX" sz="1600" dirty="0" smtClean="0">
                <a:latin typeface="LM Roman 10" pitchFamily="50" charset="0"/>
              </a:rPr>
              <a:t>Figura 3.1. Diseño conceptual</a:t>
            </a:r>
            <a:endParaRPr lang="es-MX" sz="1600" dirty="0">
              <a:latin typeface="LM Roman 10" pitchFamily="50" charset="0"/>
            </a:endParaRPr>
          </a:p>
        </p:txBody>
      </p:sp>
      <p:pic>
        <p:nvPicPr>
          <p:cNvPr id="7" name="Imagen 6"/>
          <p:cNvPicPr>
            <a:picLocks noChangeAspect="1"/>
          </p:cNvPicPr>
          <p:nvPr/>
        </p:nvPicPr>
        <p:blipFill rotWithShape="1">
          <a:blip r:embed="rId2"/>
          <a:srcRect l="32045" t="24801" r="18343" b="8840"/>
          <a:stretch/>
        </p:blipFill>
        <p:spPr>
          <a:xfrm>
            <a:off x="1115616" y="454782"/>
            <a:ext cx="6922674" cy="5208488"/>
          </a:xfrm>
          <a:prstGeom prst="rect">
            <a:avLst/>
          </a:prstGeom>
        </p:spPr>
      </p:pic>
    </p:spTree>
    <p:extLst>
      <p:ext uri="{BB962C8B-B14F-4D97-AF65-F5344CB8AC3E}">
        <p14:creationId xmlns:p14="http://schemas.microsoft.com/office/powerpoint/2010/main" val="325926247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32656"/>
            <a:ext cx="7620000" cy="724942"/>
          </a:xfrm>
        </p:spPr>
        <p:txBody>
          <a:bodyPr/>
          <a:lstStyle/>
          <a:p>
            <a:r>
              <a:rPr lang="es-MX" dirty="0">
                <a:latin typeface="LM Roman 10" pitchFamily="50" charset="0"/>
              </a:rPr>
              <a:t>4. Manipulador </a:t>
            </a:r>
            <a:r>
              <a:rPr lang="es-MX" dirty="0" smtClean="0">
                <a:latin typeface="LM Roman 10" pitchFamily="50" charset="0"/>
              </a:rPr>
              <a:t>SCARA</a:t>
            </a:r>
            <a:endParaRPr lang="es-MX" dirty="0"/>
          </a:p>
        </p:txBody>
      </p:sp>
      <p:sp>
        <p:nvSpPr>
          <p:cNvPr id="3" name="Marcador de contenido 2"/>
          <p:cNvSpPr>
            <a:spLocks noGrp="1"/>
          </p:cNvSpPr>
          <p:nvPr>
            <p:ph idx="1"/>
          </p:nvPr>
        </p:nvSpPr>
        <p:spPr>
          <a:xfrm>
            <a:off x="457200" y="1334255"/>
            <a:ext cx="3754760" cy="4800600"/>
          </a:xfrm>
        </p:spPr>
        <p:txBody>
          <a:bodyPr/>
          <a:lstStyle/>
          <a:p>
            <a:r>
              <a:rPr lang="es-MX" sz="2000" dirty="0" smtClean="0">
                <a:latin typeface="LM Roman 10" pitchFamily="50" charset="0"/>
              </a:rPr>
              <a:t>Los eslabones </a:t>
            </a:r>
            <a:r>
              <a:rPr lang="es-MX" sz="2000" dirty="0">
                <a:latin typeface="LM Roman 10" pitchFamily="50" charset="0"/>
              </a:rPr>
              <a:t>del brazo </a:t>
            </a:r>
            <a:r>
              <a:rPr lang="es-MX" sz="2000" dirty="0" smtClean="0">
                <a:latin typeface="LM Roman 10" pitchFamily="50" charset="0"/>
              </a:rPr>
              <a:t>fueron hechos de perfil </a:t>
            </a:r>
            <a:r>
              <a:rPr lang="es-MX" sz="2000" dirty="0">
                <a:latin typeface="LM Roman 10" pitchFamily="50" charset="0"/>
              </a:rPr>
              <a:t>de aluminio 6063 T5 (figura </a:t>
            </a:r>
            <a:r>
              <a:rPr lang="es-MX" sz="2000" dirty="0" smtClean="0">
                <a:latin typeface="LM Roman 10" pitchFamily="50" charset="0"/>
              </a:rPr>
              <a:t>4.1).</a:t>
            </a:r>
            <a:endParaRPr lang="es-MX" sz="2000" dirty="0">
              <a:latin typeface="LM Roman 10" pitchFamily="50" charset="0"/>
            </a:endParaRPr>
          </a:p>
          <a:p>
            <a:endParaRPr lang="es-MX" dirty="0"/>
          </a:p>
        </p:txBody>
      </p:sp>
      <p:sp>
        <p:nvSpPr>
          <p:cNvPr id="4" name="Marcador de número de diapositiva 3"/>
          <p:cNvSpPr>
            <a:spLocks noGrp="1"/>
          </p:cNvSpPr>
          <p:nvPr>
            <p:ph type="sldNum" sz="quarter" idx="12"/>
          </p:nvPr>
        </p:nvSpPr>
        <p:spPr/>
        <p:txBody>
          <a:bodyPr/>
          <a:lstStyle/>
          <a:p>
            <a:fld id="{584960AB-56A8-4290-9210-164452CD4D77}" type="slidenum">
              <a:rPr lang="es-MX" smtClean="0"/>
              <a:t>7</a:t>
            </a:fld>
            <a:endParaRPr lang="es-MX"/>
          </a:p>
        </p:txBody>
      </p:sp>
      <p:pic>
        <p:nvPicPr>
          <p:cNvPr id="9" name="7 Imagen" descr="http://www.alu-stock.es/catalogo/perfiles/imagenes/plano-cuadrado.png"/>
          <p:cNvPicPr/>
          <p:nvPr/>
        </p:nvPicPr>
        <p:blipFill>
          <a:blip r:embed="rId2">
            <a:extLst>
              <a:ext uri="{28A0092B-C50C-407E-A947-70E740481C1C}">
                <a14:useLocalDpi xmlns:a14="http://schemas.microsoft.com/office/drawing/2010/main" val="0"/>
              </a:ext>
            </a:extLst>
          </a:blip>
          <a:srcRect/>
          <a:stretch>
            <a:fillRect/>
          </a:stretch>
        </p:blipFill>
        <p:spPr bwMode="auto">
          <a:xfrm>
            <a:off x="1423923" y="3213541"/>
            <a:ext cx="1821313" cy="1573918"/>
          </a:xfrm>
          <a:prstGeom prst="rect">
            <a:avLst/>
          </a:prstGeom>
          <a:noFill/>
          <a:ln>
            <a:noFill/>
          </a:ln>
        </p:spPr>
      </p:pic>
      <p:sp>
        <p:nvSpPr>
          <p:cNvPr id="10" name="Marcador de contenido 2"/>
          <p:cNvSpPr txBox="1">
            <a:spLocks/>
          </p:cNvSpPr>
          <p:nvPr/>
        </p:nvSpPr>
        <p:spPr>
          <a:xfrm>
            <a:off x="4211959" y="1334255"/>
            <a:ext cx="3754760" cy="1684784"/>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algn="just"/>
            <a:r>
              <a:rPr lang="es-MX" sz="2000" dirty="0">
                <a:latin typeface="LM Roman 10" pitchFamily="50" charset="0"/>
              </a:rPr>
              <a:t>Rodamientos de bolas con las siguientes dimensiones: d=10 mm, D=19 mm, B=5 mm y r=0.3 mm (figura </a:t>
            </a:r>
            <a:r>
              <a:rPr lang="es-MX" sz="2000" dirty="0" smtClean="0">
                <a:latin typeface="LM Roman 10" pitchFamily="50" charset="0"/>
              </a:rPr>
              <a:t>4.2) </a:t>
            </a:r>
            <a:r>
              <a:rPr lang="es-MX" sz="2000" dirty="0">
                <a:latin typeface="LM Roman 10" pitchFamily="50" charset="0"/>
              </a:rPr>
              <a:t>[1].</a:t>
            </a:r>
          </a:p>
          <a:p>
            <a:endParaRPr lang="es-MX" dirty="0"/>
          </a:p>
        </p:txBody>
      </p:sp>
      <p:sp>
        <p:nvSpPr>
          <p:cNvPr id="11" name="8 CuadroTexto"/>
          <p:cNvSpPr txBox="1"/>
          <p:nvPr/>
        </p:nvSpPr>
        <p:spPr>
          <a:xfrm>
            <a:off x="690346" y="4995426"/>
            <a:ext cx="3456384" cy="738664"/>
          </a:xfrm>
          <a:prstGeom prst="rect">
            <a:avLst/>
          </a:prstGeom>
          <a:noFill/>
        </p:spPr>
        <p:txBody>
          <a:bodyPr wrap="square" rtlCol="0">
            <a:spAutoFit/>
          </a:bodyPr>
          <a:lstStyle/>
          <a:p>
            <a:pPr algn="just"/>
            <a:r>
              <a:rPr lang="es-MX" sz="1400" dirty="0" smtClean="0">
                <a:latin typeface="LM Roman 10" pitchFamily="50" charset="0"/>
              </a:rPr>
              <a:t>Figura 4.1. Sección transversal del perfil de aluminio de los eslabones (L=25.4 mm, e=1.27 mm).</a:t>
            </a:r>
            <a:endParaRPr lang="es-MX" sz="1400" dirty="0">
              <a:latin typeface="LM Roman 10" pitchFamily="50" charset="0"/>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618830"/>
            <a:ext cx="1498930" cy="249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4 CuadroTexto"/>
          <p:cNvSpPr txBox="1"/>
          <p:nvPr/>
        </p:nvSpPr>
        <p:spPr>
          <a:xfrm>
            <a:off x="4653371" y="5047634"/>
            <a:ext cx="2871936" cy="523220"/>
          </a:xfrm>
          <a:prstGeom prst="rect">
            <a:avLst/>
          </a:prstGeom>
          <a:noFill/>
        </p:spPr>
        <p:txBody>
          <a:bodyPr wrap="square" rtlCol="0">
            <a:spAutoFit/>
          </a:bodyPr>
          <a:lstStyle/>
          <a:p>
            <a:pPr algn="just"/>
            <a:r>
              <a:rPr lang="es-MX" sz="1400" dirty="0" smtClean="0">
                <a:latin typeface="LM Roman 10" pitchFamily="50" charset="0"/>
              </a:rPr>
              <a:t>Figura 4.2. Dimensiones estándar de un rodamiento de bolas.</a:t>
            </a:r>
            <a:endParaRPr lang="es-MX" sz="1400" dirty="0">
              <a:latin typeface="LM Roman 10" pitchFamily="50" charset="0"/>
            </a:endParaRPr>
          </a:p>
        </p:txBody>
      </p:sp>
      <p:cxnSp>
        <p:nvCxnSpPr>
          <p:cNvPr id="14" name="11 Conector recto"/>
          <p:cNvCxnSpPr/>
          <p:nvPr/>
        </p:nvCxnSpPr>
        <p:spPr>
          <a:xfrm>
            <a:off x="0" y="6029245"/>
            <a:ext cx="846043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9 CuadroTexto"/>
          <p:cNvSpPr txBox="1"/>
          <p:nvPr/>
        </p:nvSpPr>
        <p:spPr>
          <a:xfrm>
            <a:off x="11194" y="6021288"/>
            <a:ext cx="8449238" cy="523220"/>
          </a:xfrm>
          <a:prstGeom prst="rect">
            <a:avLst/>
          </a:prstGeom>
          <a:noFill/>
        </p:spPr>
        <p:txBody>
          <a:bodyPr wrap="square" rtlCol="0">
            <a:spAutoFit/>
          </a:bodyPr>
          <a:lstStyle/>
          <a:p>
            <a:pPr indent="457200" algn="just"/>
            <a:endParaRPr lang="es-MX" sz="1400" dirty="0" smtClean="0">
              <a:latin typeface="LM Roman 10" pitchFamily="50" charset="0"/>
            </a:endParaRPr>
          </a:p>
          <a:p>
            <a:pPr algn="just"/>
            <a:r>
              <a:rPr lang="es-MX" sz="1400" dirty="0" smtClean="0">
                <a:latin typeface="LM Roman 10" pitchFamily="50" charset="0"/>
              </a:rPr>
              <a:t>[1] NSK. </a:t>
            </a:r>
            <a:r>
              <a:rPr lang="es-MX" sz="1400" i="1" dirty="0" smtClean="0">
                <a:latin typeface="LM Roman 10" pitchFamily="50" charset="0"/>
              </a:rPr>
              <a:t>Catálogo revisado de rodamientos. </a:t>
            </a:r>
            <a:r>
              <a:rPr lang="es-MX" sz="1400" dirty="0" smtClean="0">
                <a:latin typeface="LM Roman 10" pitchFamily="50" charset="0"/>
              </a:rPr>
              <a:t>CAT.No.E1102c.</a:t>
            </a:r>
            <a:endParaRPr lang="es-MX" sz="1400" dirty="0">
              <a:latin typeface="LM Roman 10" pitchFamily="50" charset="0"/>
            </a:endParaRPr>
          </a:p>
        </p:txBody>
      </p:sp>
    </p:spTree>
    <p:extLst>
      <p:ext uri="{BB962C8B-B14F-4D97-AF65-F5344CB8AC3E}">
        <p14:creationId xmlns:p14="http://schemas.microsoft.com/office/powerpoint/2010/main" val="300030144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88640"/>
            <a:ext cx="7620000" cy="724942"/>
          </a:xfrm>
        </p:spPr>
        <p:txBody>
          <a:bodyPr/>
          <a:lstStyle/>
          <a:p>
            <a:r>
              <a:rPr lang="es-MX" dirty="0">
                <a:latin typeface="LM Roman 10" pitchFamily="50" charset="0"/>
              </a:rPr>
              <a:t>4. Manipulador </a:t>
            </a:r>
            <a:r>
              <a:rPr lang="es-MX" dirty="0" smtClean="0">
                <a:latin typeface="LM Roman 10" pitchFamily="50" charset="0"/>
              </a:rPr>
              <a:t>SCARA</a:t>
            </a:r>
            <a:endParaRPr lang="es-MX" dirty="0"/>
          </a:p>
        </p:txBody>
      </p:sp>
      <p:sp>
        <p:nvSpPr>
          <p:cNvPr id="4" name="Marcador de número de diapositiva 3"/>
          <p:cNvSpPr>
            <a:spLocks noGrp="1"/>
          </p:cNvSpPr>
          <p:nvPr>
            <p:ph type="sldNum" sz="quarter" idx="12"/>
          </p:nvPr>
        </p:nvSpPr>
        <p:spPr/>
        <p:txBody>
          <a:bodyPr/>
          <a:lstStyle/>
          <a:p>
            <a:fld id="{584960AB-56A8-4290-9210-164452CD4D77}" type="slidenum">
              <a:rPr lang="es-MX" smtClean="0"/>
              <a:t>8</a:t>
            </a:fld>
            <a:endParaRPr lang="es-MX"/>
          </a:p>
        </p:txBody>
      </p:sp>
      <p:sp>
        <p:nvSpPr>
          <p:cNvPr id="6" name="10 CuadroTexto"/>
          <p:cNvSpPr txBox="1"/>
          <p:nvPr/>
        </p:nvSpPr>
        <p:spPr>
          <a:xfrm>
            <a:off x="251520" y="1113236"/>
            <a:ext cx="7572428" cy="1323439"/>
          </a:xfrm>
          <a:prstGeom prst="rect">
            <a:avLst/>
          </a:prstGeom>
          <a:noFill/>
        </p:spPr>
        <p:txBody>
          <a:bodyPr wrap="square" rtlCol="0">
            <a:spAutoFit/>
          </a:bodyPr>
          <a:lstStyle/>
          <a:p>
            <a:pPr algn="just"/>
            <a:r>
              <a:rPr lang="es-MX" sz="2000" dirty="0" smtClean="0">
                <a:latin typeface="LM Roman 10" pitchFamily="50" charset="0"/>
              </a:rPr>
              <a:t>Ejes de las </a:t>
            </a:r>
            <a:r>
              <a:rPr lang="es-MX" sz="2000" dirty="0">
                <a:latin typeface="LM Roman 10" pitchFamily="50" charset="0"/>
              </a:rPr>
              <a:t>juntas (figura </a:t>
            </a:r>
            <a:r>
              <a:rPr lang="es-MX" sz="2000" dirty="0" smtClean="0">
                <a:latin typeface="LM Roman 10" pitchFamily="50" charset="0"/>
              </a:rPr>
              <a:t>4.3).</a:t>
            </a:r>
          </a:p>
          <a:p>
            <a:pPr marL="1714500" lvl="3" indent="-342900" algn="just">
              <a:buFont typeface="Arial" panose="020B0604020202020204" pitchFamily="34" charset="0"/>
              <a:buChar char="•"/>
            </a:pPr>
            <a:r>
              <a:rPr lang="es-MX" sz="2000" dirty="0" smtClean="0">
                <a:latin typeface="LM Roman 10" pitchFamily="50" charset="0"/>
              </a:rPr>
              <a:t>Diámetro</a:t>
            </a:r>
            <a:r>
              <a:rPr lang="es-MX" sz="2000" dirty="0">
                <a:latin typeface="LM Roman 10" pitchFamily="50" charset="0"/>
              </a:rPr>
              <a:t>:  </a:t>
            </a:r>
            <a:r>
              <a:rPr lang="es-MX" sz="2000" dirty="0" smtClean="0">
                <a:latin typeface="LM Roman 10" pitchFamily="50" charset="0"/>
              </a:rPr>
              <a:t>10 </a:t>
            </a:r>
            <a:r>
              <a:rPr lang="es-MX" sz="2000" dirty="0" err="1" smtClean="0">
                <a:latin typeface="LM Roman 10" pitchFamily="50" charset="0"/>
              </a:rPr>
              <a:t>mm.</a:t>
            </a:r>
            <a:endParaRPr lang="es-MX" sz="2000" dirty="0">
              <a:latin typeface="LM Roman 10" pitchFamily="50" charset="0"/>
            </a:endParaRPr>
          </a:p>
          <a:p>
            <a:pPr marL="1714500" lvl="3" indent="-342900" algn="just">
              <a:buFont typeface="Arial" panose="020B0604020202020204" pitchFamily="34" charset="0"/>
              <a:buChar char="•"/>
            </a:pPr>
            <a:r>
              <a:rPr lang="es-MX" sz="2000" dirty="0">
                <a:latin typeface="LM Roman 10" pitchFamily="50" charset="0"/>
              </a:rPr>
              <a:t>Material: aluminio 6061 T6.</a:t>
            </a:r>
          </a:p>
          <a:p>
            <a:pPr algn="just"/>
            <a:r>
              <a:rPr lang="es-MX" sz="2000" dirty="0" smtClean="0">
                <a:latin typeface="LM Roman 10" pitchFamily="50" charset="0"/>
              </a:rPr>
              <a:t>Las articulaciones fueron hechas de  </a:t>
            </a:r>
            <a:r>
              <a:rPr lang="es-MX" sz="2000" dirty="0" err="1" smtClean="0">
                <a:latin typeface="LM Roman 10" pitchFamily="50" charset="0"/>
              </a:rPr>
              <a:t>Nylamid</a:t>
            </a:r>
            <a:r>
              <a:rPr lang="es-MX" sz="2000" dirty="0" smtClean="0">
                <a:latin typeface="LM Roman 10" pitchFamily="50" charset="0"/>
              </a:rPr>
              <a:t> M(figura 4.4).</a:t>
            </a: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15350" t="33201" r="27950" b="36000"/>
          <a:stretch/>
        </p:blipFill>
        <p:spPr>
          <a:xfrm rot="5400000">
            <a:off x="-49589" y="3664023"/>
            <a:ext cx="3141439" cy="1279846"/>
          </a:xfrm>
          <a:prstGeom prst="rect">
            <a:avLst/>
          </a:prstGeom>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l="14506" t="27804" r="23007" b="29820"/>
          <a:stretch/>
        </p:blipFill>
        <p:spPr>
          <a:xfrm rot="5400000">
            <a:off x="2963725" y="3445502"/>
            <a:ext cx="3435048" cy="1656184"/>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l="5900" t="26200" r="16400" b="23400"/>
          <a:stretch/>
        </p:blipFill>
        <p:spPr>
          <a:xfrm rot="5400000">
            <a:off x="4888082" y="3481481"/>
            <a:ext cx="3430678" cy="1668979"/>
          </a:xfrm>
          <a:prstGeom prst="rect">
            <a:avLst/>
          </a:prstGeom>
        </p:spPr>
      </p:pic>
      <p:sp>
        <p:nvSpPr>
          <p:cNvPr id="10" name="4 CuadroTexto"/>
          <p:cNvSpPr txBox="1"/>
          <p:nvPr/>
        </p:nvSpPr>
        <p:spPr>
          <a:xfrm>
            <a:off x="251520" y="5887003"/>
            <a:ext cx="2448272" cy="338554"/>
          </a:xfrm>
          <a:prstGeom prst="rect">
            <a:avLst/>
          </a:prstGeom>
          <a:noFill/>
        </p:spPr>
        <p:txBody>
          <a:bodyPr wrap="square" rtlCol="0">
            <a:spAutoFit/>
          </a:bodyPr>
          <a:lstStyle/>
          <a:p>
            <a:pPr algn="just"/>
            <a:r>
              <a:rPr lang="es-MX" sz="1600" dirty="0" smtClean="0">
                <a:latin typeface="LM Roman 10" pitchFamily="50" charset="0"/>
              </a:rPr>
              <a:t>Figura 4.3. Eje de juntas</a:t>
            </a:r>
            <a:endParaRPr lang="es-MX" sz="1600" dirty="0">
              <a:latin typeface="LM Roman 10" pitchFamily="50" charset="0"/>
            </a:endParaRPr>
          </a:p>
        </p:txBody>
      </p:sp>
      <p:sp>
        <p:nvSpPr>
          <p:cNvPr id="11" name="4 CuadroTexto"/>
          <p:cNvSpPr txBox="1"/>
          <p:nvPr/>
        </p:nvSpPr>
        <p:spPr>
          <a:xfrm>
            <a:off x="4073373" y="6110514"/>
            <a:ext cx="2871936" cy="584775"/>
          </a:xfrm>
          <a:prstGeom prst="rect">
            <a:avLst/>
          </a:prstGeom>
          <a:noFill/>
        </p:spPr>
        <p:txBody>
          <a:bodyPr wrap="square" rtlCol="0">
            <a:spAutoFit/>
          </a:bodyPr>
          <a:lstStyle/>
          <a:p>
            <a:pPr algn="just"/>
            <a:r>
              <a:rPr lang="es-MX" sz="1600" dirty="0" smtClean="0">
                <a:latin typeface="LM Roman 10" pitchFamily="50" charset="0"/>
              </a:rPr>
              <a:t>Figura 4.4. Articulación de juntas.</a:t>
            </a:r>
            <a:endParaRPr lang="es-MX" sz="1600" dirty="0">
              <a:latin typeface="LM Roman 10" pitchFamily="50" charset="0"/>
            </a:endParaRPr>
          </a:p>
        </p:txBody>
      </p:sp>
    </p:spTree>
    <p:extLst>
      <p:ext uri="{BB962C8B-B14F-4D97-AF65-F5344CB8AC3E}">
        <p14:creationId xmlns:p14="http://schemas.microsoft.com/office/powerpoint/2010/main" val="180857657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CuadroTexto"/>
          <p:cNvSpPr txBox="1"/>
          <p:nvPr/>
        </p:nvSpPr>
        <p:spPr>
          <a:xfrm>
            <a:off x="377251" y="1252097"/>
            <a:ext cx="7572428" cy="1569660"/>
          </a:xfrm>
          <a:prstGeom prst="rect">
            <a:avLst/>
          </a:prstGeom>
          <a:noFill/>
        </p:spPr>
        <p:txBody>
          <a:bodyPr wrap="square" rtlCol="0">
            <a:spAutoFit/>
          </a:bodyPr>
          <a:lstStyle/>
          <a:p>
            <a:pPr marL="342900" indent="-342900" algn="just">
              <a:buFont typeface="Arial" panose="020B0604020202020204" pitchFamily="34" charset="0"/>
              <a:buChar char="•"/>
            </a:pPr>
            <a:r>
              <a:rPr lang="es-MX" sz="2400" dirty="0" smtClean="0">
                <a:latin typeface="LM Roman 10" pitchFamily="50" charset="0"/>
              </a:rPr>
              <a:t>Los actuadores utilizados para la revoluta del hombro y el codo fueron </a:t>
            </a:r>
            <a:r>
              <a:rPr lang="es-MX" sz="2400" dirty="0">
                <a:latin typeface="LM Roman 10" pitchFamily="50" charset="0"/>
              </a:rPr>
              <a:t>los servomotores (Figura 4.5).</a:t>
            </a:r>
            <a:endParaRPr lang="es-MX" sz="2400" dirty="0" smtClean="0">
              <a:latin typeface="LM Roman 10" pitchFamily="50" charset="0"/>
            </a:endParaRPr>
          </a:p>
          <a:p>
            <a:pPr marL="342900" indent="-342900" algn="just">
              <a:buFont typeface="Arial" panose="020B0604020202020204" pitchFamily="34" charset="0"/>
              <a:buChar char="•"/>
            </a:pPr>
            <a:endParaRPr lang="es-MX" sz="2400" dirty="0" smtClean="0">
              <a:latin typeface="LM Roman 10" pitchFamily="50" charset="0"/>
            </a:endParaRPr>
          </a:p>
        </p:txBody>
      </p:sp>
      <p:sp>
        <p:nvSpPr>
          <p:cNvPr id="5" name="4 CuadroTexto"/>
          <p:cNvSpPr txBox="1"/>
          <p:nvPr/>
        </p:nvSpPr>
        <p:spPr>
          <a:xfrm>
            <a:off x="1919486" y="5648960"/>
            <a:ext cx="4673724" cy="830997"/>
          </a:xfrm>
          <a:prstGeom prst="rect">
            <a:avLst/>
          </a:prstGeom>
          <a:noFill/>
        </p:spPr>
        <p:txBody>
          <a:bodyPr wrap="square" rtlCol="0">
            <a:spAutoFit/>
          </a:bodyPr>
          <a:lstStyle/>
          <a:p>
            <a:pPr algn="just"/>
            <a:r>
              <a:rPr lang="es-MX" sz="1600" dirty="0" smtClean="0">
                <a:latin typeface="LM Roman 10" pitchFamily="50" charset="0"/>
              </a:rPr>
              <a:t>Figura 4.5. Motores adquiridos para el </a:t>
            </a:r>
            <a:r>
              <a:rPr lang="es-MX" sz="1600" dirty="0">
                <a:latin typeface="LM Roman 10" pitchFamily="50" charset="0"/>
              </a:rPr>
              <a:t>brazo, HDKJ </a:t>
            </a:r>
            <a:r>
              <a:rPr lang="es-MX" sz="1600" dirty="0" smtClean="0">
                <a:latin typeface="LM Roman 10" pitchFamily="50" charset="0"/>
              </a:rPr>
              <a:t>D3015 </a:t>
            </a:r>
            <a:r>
              <a:rPr lang="es-MX" sz="1600" dirty="0">
                <a:latin typeface="LM Roman 10" pitchFamily="50" charset="0"/>
              </a:rPr>
              <a:t>(izquierda) y </a:t>
            </a:r>
            <a:r>
              <a:rPr lang="es-MX" sz="1600" dirty="0" smtClean="0">
                <a:latin typeface="LM Roman 10" pitchFamily="50" charset="0"/>
              </a:rPr>
              <a:t>GS-5515MG (derecha)[3].</a:t>
            </a:r>
            <a:endParaRPr lang="es-MX" sz="1600" dirty="0">
              <a:latin typeface="LM Roman 10" pitchFamily="50" charset="0"/>
            </a:endParaRPr>
          </a:p>
        </p:txBody>
      </p:sp>
      <p:sp>
        <p:nvSpPr>
          <p:cNvPr id="2" name="Marcador de número de diapositiva 1"/>
          <p:cNvSpPr>
            <a:spLocks noGrp="1"/>
          </p:cNvSpPr>
          <p:nvPr>
            <p:ph type="sldNum" sz="quarter" idx="12"/>
          </p:nvPr>
        </p:nvSpPr>
        <p:spPr/>
        <p:txBody>
          <a:bodyPr/>
          <a:lstStyle/>
          <a:p>
            <a:fld id="{584960AB-56A8-4290-9210-164452CD4D77}" type="slidenum">
              <a:rPr lang="es-MX" smtClean="0"/>
              <a:t>9</a:t>
            </a:fld>
            <a:endParaRPr lang="es-MX"/>
          </a:p>
        </p:txBody>
      </p:sp>
      <p:sp>
        <p:nvSpPr>
          <p:cNvPr id="9" name="1 Título"/>
          <p:cNvSpPr txBox="1">
            <a:spLocks/>
          </p:cNvSpPr>
          <p:nvPr/>
        </p:nvSpPr>
        <p:spPr>
          <a:xfrm>
            <a:off x="475928" y="-27384"/>
            <a:ext cx="7560840" cy="1143000"/>
          </a:xfrm>
          <a:prstGeom prst="rect">
            <a:avLst/>
          </a:prstGeom>
        </p:spPr>
        <p:txBody>
          <a:bodyPr rIns="91440" anchor="b">
            <a:norm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just"/>
            <a:r>
              <a:rPr lang="es-MX" dirty="0" smtClean="0">
                <a:effectLst/>
                <a:latin typeface="LM Roman 10" pitchFamily="50" charset="0"/>
              </a:rPr>
              <a:t>4. Manipulador SCARA</a:t>
            </a:r>
            <a:endParaRPr lang="es-MX" dirty="0">
              <a:effectLst/>
              <a:latin typeface="LM Roman 10" pitchFamily="50" charset="0"/>
            </a:endParaRPr>
          </a:p>
        </p:txBody>
      </p:sp>
      <p:pic>
        <p:nvPicPr>
          <p:cNvPr id="10" name="9 Imagen" descr="http://i.ebayimg.com/00/s/MTAwMFgxMDAw/z/wr4AAOSwd4tUBFb4/$_57.JPG"/>
          <p:cNvPicPr/>
          <p:nvPr/>
        </p:nvPicPr>
        <p:blipFill rotWithShape="1">
          <a:blip r:embed="rId3" cstate="print">
            <a:extLst>
              <a:ext uri="{28A0092B-C50C-407E-A947-70E740481C1C}">
                <a14:useLocalDpi xmlns:a14="http://schemas.microsoft.com/office/drawing/2010/main" val="0"/>
              </a:ext>
            </a:extLst>
          </a:blip>
          <a:srcRect l="5263" t="17704" r="5263" b="15790"/>
          <a:stretch/>
        </p:blipFill>
        <p:spPr bwMode="auto">
          <a:xfrm>
            <a:off x="1953785" y="3795978"/>
            <a:ext cx="2295525" cy="1706245"/>
          </a:xfrm>
          <a:prstGeom prst="rect">
            <a:avLst/>
          </a:prstGeom>
          <a:noFill/>
          <a:ln>
            <a:noFill/>
          </a:ln>
          <a:extLst>
            <a:ext uri="{53640926-AAD7-44D8-BBD7-CCE9431645EC}">
              <a14:shadowObscured xmlns:a14="http://schemas.microsoft.com/office/drawing/2010/main"/>
            </a:ext>
          </a:extLst>
        </p:spPr>
      </p:pic>
      <p:pic>
        <p:nvPicPr>
          <p:cNvPr id="14" name="13 Imagen" descr="http://i.ebayimg.com/images/g/C7IAAOSwqu9VCEoA/s-l1600.jpg"/>
          <p:cNvPicPr/>
          <p:nvPr/>
        </p:nvPicPr>
        <p:blipFill rotWithShape="1">
          <a:blip r:embed="rId4" cstate="print">
            <a:extLst>
              <a:ext uri="{28A0092B-C50C-407E-A947-70E740481C1C}">
                <a14:useLocalDpi xmlns:a14="http://schemas.microsoft.com/office/drawing/2010/main" val="0"/>
              </a:ext>
            </a:extLst>
          </a:blip>
          <a:srcRect t="13089" b="9947"/>
          <a:stretch/>
        </p:blipFill>
        <p:spPr bwMode="auto">
          <a:xfrm>
            <a:off x="4405642" y="3848779"/>
            <a:ext cx="2162175" cy="1663700"/>
          </a:xfrm>
          <a:prstGeom prst="rect">
            <a:avLst/>
          </a:prstGeom>
          <a:noFill/>
          <a:ln>
            <a:noFill/>
          </a:ln>
          <a:extLst>
            <a:ext uri="{53640926-AAD7-44D8-BBD7-CCE9431645EC}">
              <a14:shadowObscured xmlns:a14="http://schemas.microsoft.com/office/drawing/2010/main"/>
            </a:ext>
          </a:extLst>
        </p:spPr>
      </p:pic>
      <p:sp>
        <p:nvSpPr>
          <p:cNvPr id="4" name="3 Rectángulo"/>
          <p:cNvSpPr/>
          <p:nvPr/>
        </p:nvSpPr>
        <p:spPr>
          <a:xfrm>
            <a:off x="432106" y="2388859"/>
            <a:ext cx="3973536" cy="1323439"/>
          </a:xfrm>
          <a:prstGeom prst="rect">
            <a:avLst/>
          </a:prstGeom>
        </p:spPr>
        <p:txBody>
          <a:bodyPr wrap="square">
            <a:spAutoFit/>
          </a:bodyPr>
          <a:lstStyle/>
          <a:p>
            <a:r>
              <a:rPr lang="es-MX" sz="1600" dirty="0">
                <a:latin typeface="LM Roman 10" pitchFamily="50" charset="0"/>
              </a:rPr>
              <a:t>HDKJ D3015</a:t>
            </a:r>
            <a:endParaRPr lang="es-MX" sz="1600" dirty="0" smtClean="0">
              <a:latin typeface="LM Roman 10" pitchFamily="50" charset="0"/>
            </a:endParaRPr>
          </a:p>
          <a:p>
            <a:pPr marL="285750" indent="-285750">
              <a:buFont typeface="Arial" panose="020B0604020202020204" pitchFamily="34" charset="0"/>
              <a:buChar char="•"/>
            </a:pPr>
            <a:r>
              <a:rPr lang="es-MX" sz="1600" dirty="0" smtClean="0">
                <a:latin typeface="LM Roman 10" pitchFamily="50" charset="0"/>
              </a:rPr>
              <a:t>Ángulo </a:t>
            </a:r>
            <a:r>
              <a:rPr lang="es-MX" sz="1600" dirty="0">
                <a:latin typeface="LM Roman 10" pitchFamily="50" charset="0"/>
              </a:rPr>
              <a:t>de rotación máximo: 300°.</a:t>
            </a:r>
          </a:p>
          <a:p>
            <a:pPr marL="285750" indent="-285750">
              <a:buFont typeface="Arial" panose="020B0604020202020204" pitchFamily="34" charset="0"/>
              <a:buChar char="•"/>
            </a:pPr>
            <a:r>
              <a:rPr lang="es-MX" sz="1600" dirty="0" smtClean="0">
                <a:latin typeface="LM Roman 10" pitchFamily="50" charset="0"/>
              </a:rPr>
              <a:t>Par</a:t>
            </a:r>
            <a:r>
              <a:rPr lang="es-MX" sz="1600" dirty="0">
                <a:latin typeface="LM Roman 10" pitchFamily="50" charset="0"/>
              </a:rPr>
              <a:t>: 14 kg cm (6 V</a:t>
            </a:r>
            <a:r>
              <a:rPr lang="es-MX" sz="1600" dirty="0" smtClean="0">
                <a:latin typeface="LM Roman 10" pitchFamily="50" charset="0"/>
              </a:rPr>
              <a:t>).</a:t>
            </a:r>
          </a:p>
          <a:p>
            <a:pPr marL="285750" indent="-285750">
              <a:buFont typeface="Arial" panose="020B0604020202020204" pitchFamily="34" charset="0"/>
              <a:buChar char="•"/>
            </a:pPr>
            <a:r>
              <a:rPr lang="es-MX" sz="1600" dirty="0" smtClean="0">
                <a:latin typeface="LM Roman 10" pitchFamily="50" charset="0"/>
              </a:rPr>
              <a:t>Pulso en alto 2500 – 500 </a:t>
            </a:r>
            <a:r>
              <a:rPr lang="es-MX" sz="1600" dirty="0" err="1" smtClean="0">
                <a:latin typeface="LM Roman 10" pitchFamily="50" charset="0"/>
              </a:rPr>
              <a:t>us</a:t>
            </a:r>
            <a:endParaRPr lang="es-MX" sz="1600" dirty="0" smtClean="0">
              <a:latin typeface="LM Roman 10" pitchFamily="50" charset="0"/>
            </a:endParaRPr>
          </a:p>
          <a:p>
            <a:endParaRPr lang="es-MX" sz="1600" dirty="0" smtClean="0">
              <a:latin typeface="LM Roman 10" pitchFamily="50" charset="0"/>
            </a:endParaRPr>
          </a:p>
        </p:txBody>
      </p:sp>
      <p:sp>
        <p:nvSpPr>
          <p:cNvPr id="12" name="3 Rectángulo"/>
          <p:cNvSpPr/>
          <p:nvPr/>
        </p:nvSpPr>
        <p:spPr>
          <a:xfrm>
            <a:off x="4350787" y="2368347"/>
            <a:ext cx="3598892" cy="1323439"/>
          </a:xfrm>
          <a:prstGeom prst="rect">
            <a:avLst/>
          </a:prstGeom>
        </p:spPr>
        <p:txBody>
          <a:bodyPr wrap="square">
            <a:spAutoFit/>
          </a:bodyPr>
          <a:lstStyle/>
          <a:p>
            <a:r>
              <a:rPr lang="es-MX" sz="1600" dirty="0" smtClean="0">
                <a:latin typeface="LM Roman 10" pitchFamily="50" charset="0"/>
              </a:rPr>
              <a:t>GS-5515MG</a:t>
            </a:r>
          </a:p>
          <a:p>
            <a:pPr marL="285750" indent="-285750">
              <a:buFont typeface="Arial" panose="020B0604020202020204" pitchFamily="34" charset="0"/>
              <a:buChar char="•"/>
            </a:pPr>
            <a:r>
              <a:rPr lang="es-MX" sz="1600" dirty="0">
                <a:latin typeface="LM Roman 10" pitchFamily="50" charset="0"/>
              </a:rPr>
              <a:t>Ángulo de rotación máximo: </a:t>
            </a:r>
            <a:r>
              <a:rPr lang="es-MX" sz="1600" dirty="0" smtClean="0">
                <a:latin typeface="LM Roman 10" pitchFamily="50" charset="0"/>
              </a:rPr>
              <a:t>200°.</a:t>
            </a:r>
            <a:endParaRPr lang="es-MX" sz="1600" dirty="0">
              <a:latin typeface="LM Roman 10" pitchFamily="50" charset="0"/>
            </a:endParaRPr>
          </a:p>
          <a:p>
            <a:pPr marL="285750" indent="-285750">
              <a:buFont typeface="Arial" panose="020B0604020202020204" pitchFamily="34" charset="0"/>
              <a:buChar char="•"/>
            </a:pPr>
            <a:r>
              <a:rPr lang="es-MX" sz="1600" dirty="0">
                <a:latin typeface="LM Roman 10" pitchFamily="50" charset="0"/>
              </a:rPr>
              <a:t>Par: </a:t>
            </a:r>
            <a:r>
              <a:rPr lang="es-MX" sz="1600" dirty="0" smtClean="0">
                <a:latin typeface="LM Roman 10" pitchFamily="50" charset="0"/>
              </a:rPr>
              <a:t>15 </a:t>
            </a:r>
            <a:r>
              <a:rPr lang="es-MX" sz="1600" dirty="0">
                <a:latin typeface="LM Roman 10" pitchFamily="50" charset="0"/>
              </a:rPr>
              <a:t>kg cm (6 V).</a:t>
            </a:r>
          </a:p>
          <a:p>
            <a:pPr marL="285750" indent="-285750">
              <a:buFont typeface="Arial" panose="020B0604020202020204" pitchFamily="34" charset="0"/>
              <a:buChar char="•"/>
            </a:pPr>
            <a:r>
              <a:rPr lang="es-MX" sz="1600" dirty="0">
                <a:latin typeface="LM Roman 10" pitchFamily="50" charset="0"/>
              </a:rPr>
              <a:t>Pulso en alto 2500 – 500 </a:t>
            </a:r>
            <a:r>
              <a:rPr lang="es-MX" sz="1600" dirty="0" err="1">
                <a:latin typeface="LM Roman 10" pitchFamily="50" charset="0"/>
              </a:rPr>
              <a:t>us</a:t>
            </a:r>
            <a:endParaRPr lang="es-MX" sz="1600" dirty="0">
              <a:latin typeface="LM Roman 10" pitchFamily="50" charset="0"/>
            </a:endParaRPr>
          </a:p>
          <a:p>
            <a:pPr marL="285750" indent="-285750">
              <a:buFont typeface="Arial" panose="020B0604020202020204" pitchFamily="34" charset="0"/>
              <a:buChar char="•"/>
            </a:pPr>
            <a:endParaRPr lang="es-MX" sz="1600" dirty="0">
              <a:latin typeface="LM Roman 10" pitchFamily="50" charset="0"/>
            </a:endParaRPr>
          </a:p>
        </p:txBody>
      </p:sp>
    </p:spTree>
    <p:extLst>
      <p:ext uri="{BB962C8B-B14F-4D97-AF65-F5344CB8AC3E}">
        <p14:creationId xmlns:p14="http://schemas.microsoft.com/office/powerpoint/2010/main" val="397710920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yacencia">
  <a:themeElements>
    <a:clrScheme name="Adyacencia">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yacencia">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1406</TotalTime>
  <Words>1886</Words>
  <Application>Microsoft Office PowerPoint</Application>
  <PresentationFormat>Presentación en pantalla (4:3)</PresentationFormat>
  <Paragraphs>249</Paragraphs>
  <Slides>28</Slides>
  <Notes>5</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30" baseType="lpstr">
      <vt:lpstr>Adyacencia</vt:lpstr>
      <vt:lpstr>Visio</vt:lpstr>
      <vt:lpstr>Presentación de PowerPoint</vt:lpstr>
      <vt:lpstr>Presentación de PowerPoint</vt:lpstr>
      <vt:lpstr>Presentación de PowerPoint</vt:lpstr>
      <vt:lpstr>Presentación de PowerPoint</vt:lpstr>
      <vt:lpstr>Presentación de PowerPoint</vt:lpstr>
      <vt:lpstr>Presentación de PowerPoint</vt:lpstr>
      <vt:lpstr>4. Manipulador SCARA</vt:lpstr>
      <vt:lpstr>4. Manipulador SCARA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Rodrigo</dc:creator>
  <cp:lastModifiedBy>Rodrigo</cp:lastModifiedBy>
  <cp:revision>149</cp:revision>
  <dcterms:created xsi:type="dcterms:W3CDTF">2013-10-17T00:22:42Z</dcterms:created>
  <dcterms:modified xsi:type="dcterms:W3CDTF">2015-12-16T16:52:25Z</dcterms:modified>
</cp:coreProperties>
</file>